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2" roundtripDataSignature="AMtx7mgk5cA9t+w7eF4KYL4fHu4N1jDov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LG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2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11-27T01:02:46.822">
    <p:pos x="10" y="10"/>
    <p:text>멘토링할 때 NER 태거는 전처리용으로 주로 쓰인다고 하셔서 
NER 태거 에서 신뢰도 분석으로 바꿈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CU23QGo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3-11-27T01:03:18.113">
    <p:pos x="10" y="10"/>
    <p:text>PM님이 전체적인 프로젝트 관리를 맡았고, 
각자 모델링을 하나씩 맡아서 해서 데이터수집부터 테스트까지는 전원으로 작성했습니다.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CU23QGs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4" name="Google Shape;624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안녕하십니까 감성분석 모델을 맡은 허유나입니다.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저는 감성분석 모델을 구축하기 위해 군산대학교 감성사전을 이용해서 기사 원문에서 추출한 명사들의 감성점수를 산출했습니다. </a:t>
            </a:r>
            <a:endParaRPr/>
          </a:p>
        </p:txBody>
      </p:sp>
      <p:sp>
        <p:nvSpPr>
          <p:cNvPr id="625" name="Google Shape;625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9" name="Google Shape;639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다음으로, 긍정/중립/부정의 데이터 수를 일정하게 나누기 위해서 boxplot 을 이용해서 감성점수 분포도를 확인한 후 긍정/중립/부정을 분류했습니다.</a:t>
            </a:r>
            <a:endParaRPr/>
          </a:p>
        </p:txBody>
      </p:sp>
      <p:sp>
        <p:nvSpPr>
          <p:cNvPr id="640" name="Google Shape;640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4" name="Google Shape;654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모델은 다항 로지스틱 회귀모델을 사용했고, lstm 모델을 사용했습니다.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다항 로지스틱 회귀모델의 성능 평가 결과는 0.8 정도로 좋은 성능을 보였고, lstm 모델도 validation accuracy가 0.7 정도로 성능이 나쁘지 않았지만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과적합이 발생하여 최종모델로 다항 로지스틱 회귀모델을 선정하였습니다. </a:t>
            </a:r>
            <a:endParaRPr/>
          </a:p>
        </p:txBody>
      </p:sp>
      <p:sp>
        <p:nvSpPr>
          <p:cNvPr id="655" name="Google Shape;655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모델은 다항 로지스틱 회귀모델을 사용했고, lstm 모델을 사용했습니다.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다항 로지스틱 회귀모델의 성능 평가 결과는 0.8 정도로 좋은 성능을 보였고, lstm 모델도 validation accuracy가 0.7 정도로 성능이 나쁘지 않았지만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과적합이 발생하여 최종모델로 다항 로지스틱 회귀모델을 선정하였습니다. </a:t>
            </a:r>
            <a:endParaRPr/>
          </a:p>
        </p:txBody>
      </p:sp>
      <p:sp>
        <p:nvSpPr>
          <p:cNvPr id="675" name="Google Shape;675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6" name="Google Shape;696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최종 선정한 다항 로지스틱 회귀모델로 새로운 기사 원문을 가져와 예측을 해보았습니다.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기사 원문을 보시면 ~~~단어들이 부정적임을 알 수 있고, 예측 결과를 보시면 부정 으로 잘 예측한 것을 확인할 수 있습니다.</a:t>
            </a:r>
            <a:endParaRPr/>
          </a:p>
        </p:txBody>
      </p:sp>
      <p:sp>
        <p:nvSpPr>
          <p:cNvPr id="697" name="Google Shape;697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7" name="Google Shape;817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모델은 머신러닝 모델로 다항 로지스틱 회귀모델을 사용했고, 딥러닝 모델로는 lstm 모델을 사용했습니다.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다항 로지스틱 회귀모델의 성능 평가 결과는 0.8 정도로 좋은 성능을 보였고, lstm 모델도 validation accuracy가 0.7 정도로 성능이 나쁘지 않았지만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과적합이 발생하여 최종모델로 다항 로지스틱 회귀모델을 선정하였습니다. </a:t>
            </a:r>
            <a:endParaRPr/>
          </a:p>
        </p:txBody>
      </p:sp>
      <p:sp>
        <p:nvSpPr>
          <p:cNvPr id="818" name="Google Shape;818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5" name="Google Shape;995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4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027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5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5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5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5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5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4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2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21.png"/><Relationship Id="rId5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53.png"/><Relationship Id="rId5" Type="http://schemas.openxmlformats.org/officeDocument/2006/relationships/image" Target="../media/image28.png"/><Relationship Id="rId6" Type="http://schemas.openxmlformats.org/officeDocument/2006/relationships/image" Target="../media/image25.png"/><Relationship Id="rId7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7.png"/><Relationship Id="rId4" Type="http://schemas.openxmlformats.org/officeDocument/2006/relationships/image" Target="../media/image34.png"/><Relationship Id="rId5" Type="http://schemas.openxmlformats.org/officeDocument/2006/relationships/image" Target="../media/image38.png"/><Relationship Id="rId6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0.png"/><Relationship Id="rId4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Relationship Id="rId4" Type="http://schemas.openxmlformats.org/officeDocument/2006/relationships/image" Target="../media/image3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Relationship Id="rId4" Type="http://schemas.openxmlformats.org/officeDocument/2006/relationships/image" Target="../media/image33.png"/><Relationship Id="rId5" Type="http://schemas.openxmlformats.org/officeDocument/2006/relationships/image" Target="../media/image4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Relationship Id="rId4" Type="http://schemas.openxmlformats.org/officeDocument/2006/relationships/image" Target="../media/image4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Relationship Id="rId4" Type="http://schemas.openxmlformats.org/officeDocument/2006/relationships/image" Target="../media/image6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3.png"/><Relationship Id="rId4" Type="http://schemas.openxmlformats.org/officeDocument/2006/relationships/image" Target="../media/image81.png"/><Relationship Id="rId5" Type="http://schemas.openxmlformats.org/officeDocument/2006/relationships/image" Target="../media/image4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2.jpg"/><Relationship Id="rId4" Type="http://schemas.openxmlformats.org/officeDocument/2006/relationships/image" Target="../media/image51.jpg"/><Relationship Id="rId5" Type="http://schemas.openxmlformats.org/officeDocument/2006/relationships/image" Target="../media/image58.jpg"/><Relationship Id="rId6" Type="http://schemas.openxmlformats.org/officeDocument/2006/relationships/image" Target="../media/image5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4.png"/><Relationship Id="rId4" Type="http://schemas.openxmlformats.org/officeDocument/2006/relationships/image" Target="../media/image7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7.png"/><Relationship Id="rId4" Type="http://schemas.openxmlformats.org/officeDocument/2006/relationships/image" Target="../media/image74.png"/><Relationship Id="rId5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9.png"/><Relationship Id="rId4" Type="http://schemas.openxmlformats.org/officeDocument/2006/relationships/image" Target="../media/image55.png"/><Relationship Id="rId5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2.png"/><Relationship Id="rId4" Type="http://schemas.openxmlformats.org/officeDocument/2006/relationships/image" Target="../media/image6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8.png"/><Relationship Id="rId4" Type="http://schemas.openxmlformats.org/officeDocument/2006/relationships/image" Target="../media/image79.png"/><Relationship Id="rId5" Type="http://schemas.openxmlformats.org/officeDocument/2006/relationships/image" Target="../media/image60.png"/><Relationship Id="rId6" Type="http://schemas.openxmlformats.org/officeDocument/2006/relationships/image" Target="../media/image3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8.png"/><Relationship Id="rId4" Type="http://schemas.openxmlformats.org/officeDocument/2006/relationships/image" Target="../media/image8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1.png"/><Relationship Id="rId4" Type="http://schemas.openxmlformats.org/officeDocument/2006/relationships/image" Target="../media/image7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5.png"/><Relationship Id="rId4" Type="http://schemas.openxmlformats.org/officeDocument/2006/relationships/image" Target="../media/image7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9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1" y="1579670"/>
            <a:ext cx="12191999" cy="2190904"/>
          </a:xfrm>
          <a:prstGeom prst="rect">
            <a:avLst/>
          </a:prstGeom>
          <a:solidFill>
            <a:srgbClr val="FFAC03"/>
          </a:solidFill>
          <a:ln>
            <a:noFill/>
          </a:ln>
          <a:effectLst>
            <a:outerShdw blurRad="635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3959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110067" y="1700808"/>
            <a:ext cx="11971867" cy="1944216"/>
          </a:xfrm>
          <a:prstGeom prst="rect">
            <a:avLst/>
          </a:prstGeom>
          <a:solidFill>
            <a:srgbClr val="FFAC03"/>
          </a:solidFill>
          <a:ln cap="flat" cmpd="sng" w="15875">
            <a:solidFill>
              <a:srgbClr val="939597">
                <a:alpha val="6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0" y="-1907"/>
            <a:ext cx="12192000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rotWithShape="0" algn="ctr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600" u="none" cap="none" strike="noStrike">
                <a:solidFill>
                  <a:srgbClr val="171616"/>
                </a:solidFill>
                <a:latin typeface="Arial"/>
                <a:ea typeface="Arial"/>
                <a:cs typeface="Arial"/>
                <a:sym typeface="Arial"/>
              </a:rPr>
              <a:t>K-Digital </a:t>
            </a:r>
            <a:r>
              <a:rPr b="0" i="0" lang="ko-KR" sz="16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Training</a:t>
            </a:r>
            <a:endParaRPr b="0" i="0" sz="16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182860" y="1803510"/>
            <a:ext cx="287316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KDT AI-빅데이터 양성과정</a:t>
            </a:r>
            <a:endParaRPr/>
          </a:p>
        </p:txBody>
      </p:sp>
      <p:sp>
        <p:nvSpPr>
          <p:cNvPr id="88" name="Google Shape;88;p1"/>
          <p:cNvSpPr txBox="1"/>
          <p:nvPr/>
        </p:nvSpPr>
        <p:spPr>
          <a:xfrm>
            <a:off x="5159896" y="2367345"/>
            <a:ext cx="6768752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4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대구 뉴스 플랫폼</a:t>
            </a:r>
            <a:endParaRPr b="1" i="0" sz="4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(대구 뉴스를 기반으로 한 뉴스플랫폼)</a:t>
            </a:r>
            <a:endParaRPr b="1" i="0" sz="2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6708068" y="4149070"/>
            <a:ext cx="5158567" cy="9771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대구타임즈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허유나 최성진 이승수 박윤미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01" y="6348813"/>
            <a:ext cx="1482842" cy="3858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MB0000378c3f3d" id="91" name="Google Shape;9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4464" y="6348813"/>
            <a:ext cx="1180238" cy="3757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주)더아이엠씨 2023년 기업정보 | 직원수, 근무환경, 복리후생 등 - 사람인" id="92" name="Google Shape;92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13908" y="6277173"/>
            <a:ext cx="1473642" cy="519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0"/>
          <p:cNvSpPr/>
          <p:nvPr/>
        </p:nvSpPr>
        <p:spPr>
          <a:xfrm>
            <a:off x="194789" y="714565"/>
            <a:ext cx="11802422" cy="6019295"/>
          </a:xfrm>
          <a:prstGeom prst="roundRect">
            <a:avLst>
              <a:gd fmla="val 5575" name="adj"/>
            </a:avLst>
          </a:prstGeom>
          <a:noFill/>
          <a:ln cap="flat" cmpd="sng" w="12700">
            <a:solidFill>
              <a:srgbClr val="E3E4E5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0"/>
          <p:cNvSpPr/>
          <p:nvPr/>
        </p:nvSpPr>
        <p:spPr>
          <a:xfrm>
            <a:off x="2049198" y="1747233"/>
            <a:ext cx="2159464" cy="434493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조직도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0"/>
          <p:cNvSpPr/>
          <p:nvPr/>
        </p:nvSpPr>
        <p:spPr>
          <a:xfrm>
            <a:off x="7811762" y="1747233"/>
            <a:ext cx="2159464" cy="434493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인력별 역할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3" name="Google Shape;313;p10"/>
          <p:cNvCxnSpPr>
            <a:stCxn id="314" idx="2"/>
            <a:endCxn id="315" idx="0"/>
          </p:cNvCxnSpPr>
          <p:nvPr/>
        </p:nvCxnSpPr>
        <p:spPr>
          <a:xfrm>
            <a:off x="3128929" y="3752819"/>
            <a:ext cx="0" cy="1296600"/>
          </a:xfrm>
          <a:prstGeom prst="straightConnector1">
            <a:avLst/>
          </a:prstGeom>
          <a:noFill/>
          <a:ln cap="flat" cmpd="sng" w="9525">
            <a:solidFill>
              <a:srgbClr val="22C08B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16" name="Google Shape;316;p10"/>
          <p:cNvCxnSpPr>
            <a:stCxn id="317" idx="0"/>
          </p:cNvCxnSpPr>
          <p:nvPr/>
        </p:nvCxnSpPr>
        <p:spPr>
          <a:xfrm rot="10800000">
            <a:off x="1665487" y="4411993"/>
            <a:ext cx="0" cy="637500"/>
          </a:xfrm>
          <a:prstGeom prst="straightConnector1">
            <a:avLst/>
          </a:prstGeom>
          <a:noFill/>
          <a:ln cap="flat" cmpd="sng" w="9525">
            <a:solidFill>
              <a:srgbClr val="22C08B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18" name="Google Shape;318;p10"/>
          <p:cNvCxnSpPr/>
          <p:nvPr/>
        </p:nvCxnSpPr>
        <p:spPr>
          <a:xfrm rot="10800000">
            <a:off x="4592372" y="4412121"/>
            <a:ext cx="1" cy="637372"/>
          </a:xfrm>
          <a:prstGeom prst="straightConnector1">
            <a:avLst/>
          </a:prstGeom>
          <a:noFill/>
          <a:ln cap="flat" cmpd="sng" w="9525">
            <a:solidFill>
              <a:srgbClr val="22C08B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19" name="Google Shape;319;p10"/>
          <p:cNvCxnSpPr/>
          <p:nvPr/>
        </p:nvCxnSpPr>
        <p:spPr>
          <a:xfrm>
            <a:off x="1665486" y="4412121"/>
            <a:ext cx="2926886" cy="0"/>
          </a:xfrm>
          <a:prstGeom prst="straightConnector1">
            <a:avLst/>
          </a:prstGeom>
          <a:noFill/>
          <a:ln cap="flat" cmpd="sng" w="9525">
            <a:solidFill>
              <a:srgbClr val="22C08B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15" name="Google Shape;315;p10"/>
          <p:cNvSpPr/>
          <p:nvPr/>
        </p:nvSpPr>
        <p:spPr>
          <a:xfrm>
            <a:off x="2617229" y="5049493"/>
            <a:ext cx="1023401" cy="328518"/>
          </a:xfrm>
          <a:prstGeom prst="roundRect">
            <a:avLst>
              <a:gd fmla="val 16667" name="adj"/>
            </a:avLst>
          </a:prstGeom>
          <a:solidFill>
            <a:srgbClr val="FFAC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구성원</a:t>
            </a:r>
            <a:endParaRPr/>
          </a:p>
        </p:txBody>
      </p:sp>
      <p:sp>
        <p:nvSpPr>
          <p:cNvPr id="320" name="Google Shape;320;p10"/>
          <p:cNvSpPr/>
          <p:nvPr/>
        </p:nvSpPr>
        <p:spPr>
          <a:xfrm>
            <a:off x="2515479" y="5402227"/>
            <a:ext cx="1226900" cy="392100"/>
          </a:xfrm>
          <a:prstGeom prst="roundRect">
            <a:avLst>
              <a:gd fmla="val 16667" name="adj"/>
            </a:avLst>
          </a:prstGeom>
          <a:solidFill>
            <a:srgbClr val="E6FA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최성진</a:t>
            </a:r>
            <a:endParaRPr/>
          </a:p>
        </p:txBody>
      </p:sp>
      <p:sp>
        <p:nvSpPr>
          <p:cNvPr id="321" name="Google Shape;321;p10"/>
          <p:cNvSpPr/>
          <p:nvPr/>
        </p:nvSpPr>
        <p:spPr>
          <a:xfrm>
            <a:off x="4080672" y="5049493"/>
            <a:ext cx="1023401" cy="328518"/>
          </a:xfrm>
          <a:prstGeom prst="roundRect">
            <a:avLst>
              <a:gd fmla="val 16667" name="adj"/>
            </a:avLst>
          </a:prstGeom>
          <a:solidFill>
            <a:srgbClr val="FFAC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구성원</a:t>
            </a:r>
            <a:endParaRPr/>
          </a:p>
        </p:txBody>
      </p:sp>
      <p:sp>
        <p:nvSpPr>
          <p:cNvPr id="322" name="Google Shape;322;p10"/>
          <p:cNvSpPr/>
          <p:nvPr/>
        </p:nvSpPr>
        <p:spPr>
          <a:xfrm>
            <a:off x="3978922" y="5402227"/>
            <a:ext cx="1226900" cy="392100"/>
          </a:xfrm>
          <a:prstGeom prst="roundRect">
            <a:avLst>
              <a:gd fmla="val 16667" name="adj"/>
            </a:avLst>
          </a:prstGeom>
          <a:solidFill>
            <a:srgbClr val="E6FA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허유나</a:t>
            </a:r>
            <a:endParaRPr sz="16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0"/>
          <p:cNvSpPr/>
          <p:nvPr/>
        </p:nvSpPr>
        <p:spPr>
          <a:xfrm>
            <a:off x="1153786" y="5049493"/>
            <a:ext cx="1023401" cy="328518"/>
          </a:xfrm>
          <a:prstGeom prst="roundRect">
            <a:avLst>
              <a:gd fmla="val 16667" name="adj"/>
            </a:avLst>
          </a:prstGeom>
          <a:solidFill>
            <a:srgbClr val="FFAC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구성원</a:t>
            </a:r>
            <a:endParaRPr/>
          </a:p>
        </p:txBody>
      </p:sp>
      <p:sp>
        <p:nvSpPr>
          <p:cNvPr id="323" name="Google Shape;323;p10"/>
          <p:cNvSpPr/>
          <p:nvPr/>
        </p:nvSpPr>
        <p:spPr>
          <a:xfrm>
            <a:off x="1052036" y="5402227"/>
            <a:ext cx="1226900" cy="392100"/>
          </a:xfrm>
          <a:prstGeom prst="roundRect">
            <a:avLst>
              <a:gd fmla="val 16667" name="adj"/>
            </a:avLst>
          </a:prstGeom>
          <a:solidFill>
            <a:srgbClr val="E6FA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박윤미</a:t>
            </a:r>
            <a:endParaRPr/>
          </a:p>
        </p:txBody>
      </p:sp>
      <p:sp>
        <p:nvSpPr>
          <p:cNvPr id="324" name="Google Shape;324;p10"/>
          <p:cNvSpPr/>
          <p:nvPr/>
        </p:nvSpPr>
        <p:spPr>
          <a:xfrm>
            <a:off x="2617229" y="3007985"/>
            <a:ext cx="1023401" cy="328518"/>
          </a:xfrm>
          <a:prstGeom prst="roundRect">
            <a:avLst>
              <a:gd fmla="val 16667" name="adj"/>
            </a:avLst>
          </a:prstGeom>
          <a:solidFill>
            <a:srgbClr val="FFAC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PM</a:t>
            </a:r>
            <a:endParaRPr sz="18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0"/>
          <p:cNvSpPr/>
          <p:nvPr/>
        </p:nvSpPr>
        <p:spPr>
          <a:xfrm>
            <a:off x="2515479" y="3360719"/>
            <a:ext cx="1226900" cy="392100"/>
          </a:xfrm>
          <a:prstGeom prst="roundRect">
            <a:avLst>
              <a:gd fmla="val 16667" name="adj"/>
            </a:avLst>
          </a:prstGeom>
          <a:solidFill>
            <a:srgbClr val="E6FA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이승수</a:t>
            </a:r>
            <a:endParaRPr/>
          </a:p>
        </p:txBody>
      </p:sp>
      <p:sp>
        <p:nvSpPr>
          <p:cNvPr id="325" name="Google Shape;325;p10"/>
          <p:cNvSpPr/>
          <p:nvPr/>
        </p:nvSpPr>
        <p:spPr>
          <a:xfrm>
            <a:off x="6164819" y="2458465"/>
            <a:ext cx="1685876" cy="307777"/>
          </a:xfrm>
          <a:prstGeom prst="roundRect">
            <a:avLst>
              <a:gd fmla="val 16667" name="adj"/>
            </a:avLst>
          </a:prstGeom>
          <a:solidFill>
            <a:srgbClr val="FFAC03"/>
          </a:solidFill>
          <a:ln cap="flat" cmpd="sng" w="12700">
            <a:solidFill>
              <a:srgbClr val="FFAC0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구분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0"/>
          <p:cNvSpPr/>
          <p:nvPr/>
        </p:nvSpPr>
        <p:spPr>
          <a:xfrm>
            <a:off x="6164819" y="2911196"/>
            <a:ext cx="1685876" cy="307777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FFAC0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관리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0"/>
          <p:cNvSpPr/>
          <p:nvPr/>
        </p:nvSpPr>
        <p:spPr>
          <a:xfrm>
            <a:off x="6164819" y="3363927"/>
            <a:ext cx="1685876" cy="296258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FFAC0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데이터수집</a:t>
            </a:r>
            <a:endParaRPr/>
          </a:p>
        </p:txBody>
      </p:sp>
      <p:sp>
        <p:nvSpPr>
          <p:cNvPr id="328" name="Google Shape;328;p10"/>
          <p:cNvSpPr/>
          <p:nvPr/>
        </p:nvSpPr>
        <p:spPr>
          <a:xfrm>
            <a:off x="6164819" y="3805139"/>
            <a:ext cx="1685876" cy="296258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FFAC0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분석/설계</a:t>
            </a:r>
            <a:endParaRPr/>
          </a:p>
        </p:txBody>
      </p:sp>
      <p:sp>
        <p:nvSpPr>
          <p:cNvPr id="329" name="Google Shape;329;p10"/>
          <p:cNvSpPr/>
          <p:nvPr/>
        </p:nvSpPr>
        <p:spPr>
          <a:xfrm>
            <a:off x="6164819" y="4246351"/>
            <a:ext cx="1685876" cy="49657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FFAC0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개발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(AI Model)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0"/>
          <p:cNvSpPr/>
          <p:nvPr/>
        </p:nvSpPr>
        <p:spPr>
          <a:xfrm>
            <a:off x="6164819" y="4887875"/>
            <a:ext cx="1685876" cy="49657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FFAC0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개발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(Client-Side)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6164819" y="5529399"/>
            <a:ext cx="1685876" cy="49657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FFAC0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개발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(Server-Side)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10"/>
          <p:cNvSpPr/>
          <p:nvPr/>
        </p:nvSpPr>
        <p:spPr>
          <a:xfrm>
            <a:off x="6164819" y="6170920"/>
            <a:ext cx="1685876" cy="296258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FFAC0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테스트</a:t>
            </a:r>
            <a:endParaRPr/>
          </a:p>
        </p:txBody>
      </p:sp>
      <p:sp>
        <p:nvSpPr>
          <p:cNvPr id="333" name="Google Shape;333;p10"/>
          <p:cNvSpPr/>
          <p:nvPr/>
        </p:nvSpPr>
        <p:spPr>
          <a:xfrm>
            <a:off x="7993865" y="2458465"/>
            <a:ext cx="1098234" cy="307777"/>
          </a:xfrm>
          <a:prstGeom prst="roundRect">
            <a:avLst>
              <a:gd fmla="val 16667" name="adj"/>
            </a:avLst>
          </a:prstGeom>
          <a:solidFill>
            <a:srgbClr val="FFAC03"/>
          </a:solidFill>
          <a:ln cap="flat" cmpd="sng" w="12700">
            <a:solidFill>
              <a:srgbClr val="FFAC0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담당자</a:t>
            </a:r>
            <a:endParaRPr/>
          </a:p>
        </p:txBody>
      </p:sp>
      <p:sp>
        <p:nvSpPr>
          <p:cNvPr id="334" name="Google Shape;334;p10"/>
          <p:cNvSpPr/>
          <p:nvPr/>
        </p:nvSpPr>
        <p:spPr>
          <a:xfrm>
            <a:off x="9235269" y="2458465"/>
            <a:ext cx="2388026" cy="307777"/>
          </a:xfrm>
          <a:prstGeom prst="roundRect">
            <a:avLst>
              <a:gd fmla="val 16667" name="adj"/>
            </a:avLst>
          </a:prstGeom>
          <a:solidFill>
            <a:srgbClr val="FFAC03"/>
          </a:solidFill>
          <a:ln cap="flat" cmpd="sng" w="12700">
            <a:solidFill>
              <a:srgbClr val="FFAC0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역할</a:t>
            </a:r>
            <a:endParaRPr/>
          </a:p>
        </p:txBody>
      </p:sp>
      <p:sp>
        <p:nvSpPr>
          <p:cNvPr id="335" name="Google Shape;335;p10"/>
          <p:cNvSpPr/>
          <p:nvPr/>
        </p:nvSpPr>
        <p:spPr>
          <a:xfrm>
            <a:off x="7993865" y="2906229"/>
            <a:ext cx="1098234" cy="307777"/>
          </a:xfrm>
          <a:prstGeom prst="roundRect">
            <a:avLst>
              <a:gd fmla="val 16667" name="adj"/>
            </a:avLst>
          </a:prstGeom>
          <a:solidFill>
            <a:srgbClr val="D5F7EC"/>
          </a:solidFill>
          <a:ln cap="flat" cmpd="sng" w="12700">
            <a:solidFill>
              <a:srgbClr val="BBF3E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이승수</a:t>
            </a:r>
            <a:endParaRPr/>
          </a:p>
        </p:txBody>
      </p:sp>
      <p:sp>
        <p:nvSpPr>
          <p:cNvPr id="336" name="Google Shape;336;p10"/>
          <p:cNvSpPr/>
          <p:nvPr/>
        </p:nvSpPr>
        <p:spPr>
          <a:xfrm>
            <a:off x="9235268" y="2906229"/>
            <a:ext cx="2388027" cy="307777"/>
          </a:xfrm>
          <a:prstGeom prst="roundRect">
            <a:avLst>
              <a:gd fmla="val 16667" name="adj"/>
            </a:avLst>
          </a:prstGeom>
          <a:solidFill>
            <a:srgbClr val="D5F7EC"/>
          </a:solidFill>
          <a:ln cap="flat" cmpd="sng" w="12700">
            <a:solidFill>
              <a:srgbClr val="BBF3E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일정관리, 문서작성, 개발보조</a:t>
            </a:r>
            <a:endParaRPr/>
          </a:p>
        </p:txBody>
      </p:sp>
      <p:sp>
        <p:nvSpPr>
          <p:cNvPr id="337" name="Google Shape;337;p10"/>
          <p:cNvSpPr/>
          <p:nvPr/>
        </p:nvSpPr>
        <p:spPr>
          <a:xfrm>
            <a:off x="7993865" y="3353993"/>
            <a:ext cx="1098234" cy="307777"/>
          </a:xfrm>
          <a:prstGeom prst="roundRect">
            <a:avLst>
              <a:gd fmla="val 16667" name="adj"/>
            </a:avLst>
          </a:prstGeom>
          <a:solidFill>
            <a:srgbClr val="D5F7EC"/>
          </a:solidFill>
          <a:ln cap="flat" cmpd="sng" w="12700">
            <a:solidFill>
              <a:srgbClr val="BBF3E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전원</a:t>
            </a:r>
            <a:endParaRPr/>
          </a:p>
        </p:txBody>
      </p:sp>
      <p:sp>
        <p:nvSpPr>
          <p:cNvPr id="338" name="Google Shape;338;p10"/>
          <p:cNvSpPr/>
          <p:nvPr/>
        </p:nvSpPr>
        <p:spPr>
          <a:xfrm>
            <a:off x="9235268" y="3353993"/>
            <a:ext cx="2388027" cy="307777"/>
          </a:xfrm>
          <a:prstGeom prst="roundRect">
            <a:avLst>
              <a:gd fmla="val 16667" name="adj"/>
            </a:avLst>
          </a:prstGeom>
          <a:solidFill>
            <a:srgbClr val="D5F7EC"/>
          </a:solidFill>
          <a:ln cap="flat" cmpd="sng" w="12700">
            <a:solidFill>
              <a:srgbClr val="BBF3E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뉴스기사 데이터 크롤링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0"/>
          <p:cNvSpPr/>
          <p:nvPr/>
        </p:nvSpPr>
        <p:spPr>
          <a:xfrm>
            <a:off x="7993865" y="3801757"/>
            <a:ext cx="1098234" cy="307777"/>
          </a:xfrm>
          <a:prstGeom prst="roundRect">
            <a:avLst>
              <a:gd fmla="val 16667" name="adj"/>
            </a:avLst>
          </a:prstGeom>
          <a:solidFill>
            <a:srgbClr val="D5F7EC"/>
          </a:solidFill>
          <a:ln cap="flat" cmpd="sng" w="12700">
            <a:solidFill>
              <a:srgbClr val="BBF3E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전원</a:t>
            </a:r>
            <a:endParaRPr/>
          </a:p>
        </p:txBody>
      </p:sp>
      <p:sp>
        <p:nvSpPr>
          <p:cNvPr id="340" name="Google Shape;340;p10"/>
          <p:cNvSpPr/>
          <p:nvPr/>
        </p:nvSpPr>
        <p:spPr>
          <a:xfrm>
            <a:off x="9235268" y="3801757"/>
            <a:ext cx="2388027" cy="307777"/>
          </a:xfrm>
          <a:prstGeom prst="roundRect">
            <a:avLst>
              <a:gd fmla="val 16667" name="adj"/>
            </a:avLst>
          </a:prstGeom>
          <a:solidFill>
            <a:srgbClr val="D5F7EC"/>
          </a:solidFill>
          <a:ln cap="flat" cmpd="sng" w="12700">
            <a:solidFill>
              <a:srgbClr val="BBF3E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전처리 EDA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10"/>
          <p:cNvSpPr/>
          <p:nvPr/>
        </p:nvSpPr>
        <p:spPr>
          <a:xfrm>
            <a:off x="7993865" y="4249521"/>
            <a:ext cx="1098234" cy="496570"/>
          </a:xfrm>
          <a:prstGeom prst="roundRect">
            <a:avLst>
              <a:gd fmla="val 16667" name="adj"/>
            </a:avLst>
          </a:prstGeom>
          <a:solidFill>
            <a:srgbClr val="D5F7EC"/>
          </a:solidFill>
          <a:ln cap="flat" cmpd="sng" w="12700">
            <a:solidFill>
              <a:srgbClr val="BBF3E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전원</a:t>
            </a:r>
            <a:endParaRPr/>
          </a:p>
        </p:txBody>
      </p:sp>
      <p:sp>
        <p:nvSpPr>
          <p:cNvPr id="342" name="Google Shape;342;p10"/>
          <p:cNvSpPr/>
          <p:nvPr/>
        </p:nvSpPr>
        <p:spPr>
          <a:xfrm>
            <a:off x="9235268" y="4249521"/>
            <a:ext cx="2388027" cy="496570"/>
          </a:xfrm>
          <a:prstGeom prst="roundRect">
            <a:avLst>
              <a:gd fmla="val 16667" name="adj"/>
            </a:avLst>
          </a:prstGeom>
          <a:solidFill>
            <a:srgbClr val="D5F7EC"/>
          </a:solidFill>
          <a:ln cap="flat" cmpd="sng" w="12700">
            <a:solidFill>
              <a:srgbClr val="BBF3E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모델링(요약모델, 감성분석,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토픽모델링, 신뢰도분석)</a:t>
            </a:r>
            <a:endParaRPr/>
          </a:p>
        </p:txBody>
      </p:sp>
      <p:sp>
        <p:nvSpPr>
          <p:cNvPr id="343" name="Google Shape;343;p10"/>
          <p:cNvSpPr/>
          <p:nvPr/>
        </p:nvSpPr>
        <p:spPr>
          <a:xfrm>
            <a:off x="7993865" y="4886078"/>
            <a:ext cx="1098234" cy="496570"/>
          </a:xfrm>
          <a:prstGeom prst="roundRect">
            <a:avLst>
              <a:gd fmla="val 16667" name="adj"/>
            </a:avLst>
          </a:prstGeom>
          <a:solidFill>
            <a:srgbClr val="D5F7EC"/>
          </a:solidFill>
          <a:ln cap="flat" cmpd="sng" w="12700">
            <a:solidFill>
              <a:srgbClr val="BBF3E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전원</a:t>
            </a:r>
            <a:endParaRPr/>
          </a:p>
        </p:txBody>
      </p:sp>
      <p:sp>
        <p:nvSpPr>
          <p:cNvPr id="344" name="Google Shape;344;p10"/>
          <p:cNvSpPr/>
          <p:nvPr/>
        </p:nvSpPr>
        <p:spPr>
          <a:xfrm>
            <a:off x="9235268" y="4886078"/>
            <a:ext cx="2388027" cy="496570"/>
          </a:xfrm>
          <a:prstGeom prst="roundRect">
            <a:avLst>
              <a:gd fmla="val 16667" name="adj"/>
            </a:avLst>
          </a:prstGeom>
          <a:solidFill>
            <a:srgbClr val="D5F7EC"/>
          </a:solidFill>
          <a:ln cap="flat" cmpd="sng" w="12700">
            <a:solidFill>
              <a:srgbClr val="BBF3E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클라이언트사이드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웹 구축 및 웹 디자인</a:t>
            </a:r>
            <a:endParaRPr/>
          </a:p>
        </p:txBody>
      </p:sp>
      <p:sp>
        <p:nvSpPr>
          <p:cNvPr id="345" name="Google Shape;345;p10"/>
          <p:cNvSpPr/>
          <p:nvPr/>
        </p:nvSpPr>
        <p:spPr>
          <a:xfrm>
            <a:off x="7993865" y="5522635"/>
            <a:ext cx="1098234" cy="496570"/>
          </a:xfrm>
          <a:prstGeom prst="roundRect">
            <a:avLst>
              <a:gd fmla="val 16667" name="adj"/>
            </a:avLst>
          </a:prstGeom>
          <a:solidFill>
            <a:srgbClr val="D5F7EC"/>
          </a:solidFill>
          <a:ln cap="flat" cmpd="sng" w="12700">
            <a:solidFill>
              <a:srgbClr val="BBF3E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전원</a:t>
            </a:r>
            <a:endParaRPr/>
          </a:p>
        </p:txBody>
      </p:sp>
      <p:sp>
        <p:nvSpPr>
          <p:cNvPr id="346" name="Google Shape;346;p10"/>
          <p:cNvSpPr/>
          <p:nvPr/>
        </p:nvSpPr>
        <p:spPr>
          <a:xfrm>
            <a:off x="9235268" y="5522635"/>
            <a:ext cx="2388027" cy="496570"/>
          </a:xfrm>
          <a:prstGeom prst="roundRect">
            <a:avLst>
              <a:gd fmla="val 16667" name="adj"/>
            </a:avLst>
          </a:prstGeom>
          <a:solidFill>
            <a:srgbClr val="D5F7EC"/>
          </a:solidFill>
          <a:ln cap="flat" cmpd="sng" w="12700">
            <a:solidFill>
              <a:srgbClr val="BBF3E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서버사이드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DB구축 및 모델 적용</a:t>
            </a:r>
            <a:endParaRPr/>
          </a:p>
        </p:txBody>
      </p:sp>
      <p:sp>
        <p:nvSpPr>
          <p:cNvPr id="347" name="Google Shape;347;p10"/>
          <p:cNvSpPr/>
          <p:nvPr/>
        </p:nvSpPr>
        <p:spPr>
          <a:xfrm>
            <a:off x="7993865" y="6159192"/>
            <a:ext cx="1098234" cy="307777"/>
          </a:xfrm>
          <a:prstGeom prst="roundRect">
            <a:avLst>
              <a:gd fmla="val 16667" name="adj"/>
            </a:avLst>
          </a:prstGeom>
          <a:solidFill>
            <a:srgbClr val="D5F7EC"/>
          </a:solidFill>
          <a:ln cap="flat" cmpd="sng" w="12700">
            <a:solidFill>
              <a:srgbClr val="BBF3E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전원</a:t>
            </a:r>
            <a:endParaRPr/>
          </a:p>
        </p:txBody>
      </p:sp>
      <p:sp>
        <p:nvSpPr>
          <p:cNvPr id="348" name="Google Shape;348;p10"/>
          <p:cNvSpPr/>
          <p:nvPr/>
        </p:nvSpPr>
        <p:spPr>
          <a:xfrm>
            <a:off x="9235268" y="6159192"/>
            <a:ext cx="2388027" cy="307777"/>
          </a:xfrm>
          <a:prstGeom prst="roundRect">
            <a:avLst>
              <a:gd fmla="val 16667" name="adj"/>
            </a:avLst>
          </a:prstGeom>
          <a:solidFill>
            <a:srgbClr val="D5F7EC"/>
          </a:solidFill>
          <a:ln cap="flat" cmpd="sng" w="12700">
            <a:solidFill>
              <a:srgbClr val="BBF3E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모델 테스트, 디버깅, 유지보수</a:t>
            </a:r>
            <a:endParaRPr/>
          </a:p>
        </p:txBody>
      </p:sp>
      <p:sp>
        <p:nvSpPr>
          <p:cNvPr id="349" name="Google Shape;349;p10"/>
          <p:cNvSpPr/>
          <p:nvPr/>
        </p:nvSpPr>
        <p:spPr>
          <a:xfrm>
            <a:off x="5205822" y="254337"/>
            <a:ext cx="1780356" cy="339105"/>
          </a:xfrm>
          <a:prstGeom prst="snip2SameRect">
            <a:avLst>
              <a:gd fmla="val 27381" name="adj1"/>
              <a:gd fmla="val 0" name="adj2"/>
            </a:avLst>
          </a:prstGeom>
          <a:solidFill>
            <a:srgbClr val="FFAC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001027"/>
                </a:solidFill>
                <a:latin typeface="Arial"/>
                <a:ea typeface="Arial"/>
                <a:cs typeface="Arial"/>
                <a:sym typeface="Arial"/>
              </a:rPr>
              <a:t>팀구성 및 역할</a:t>
            </a:r>
            <a:endParaRPr/>
          </a:p>
        </p:txBody>
      </p:sp>
      <p:cxnSp>
        <p:nvCxnSpPr>
          <p:cNvPr id="350" name="Google Shape;350;p10"/>
          <p:cNvCxnSpPr/>
          <p:nvPr/>
        </p:nvCxnSpPr>
        <p:spPr>
          <a:xfrm>
            <a:off x="5168479" y="714565"/>
            <a:ext cx="1855042" cy="0"/>
          </a:xfrm>
          <a:prstGeom prst="straightConnector1">
            <a:avLst/>
          </a:prstGeom>
          <a:noFill/>
          <a:ln cap="flat" cmpd="sng" w="38100">
            <a:solidFill>
              <a:srgbClr val="FFAC0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1" name="Google Shape;351;p10"/>
          <p:cNvSpPr txBox="1"/>
          <p:nvPr/>
        </p:nvSpPr>
        <p:spPr>
          <a:xfrm>
            <a:off x="4380238" y="835689"/>
            <a:ext cx="343152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담당자 및 업무분장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1"/>
          <p:cNvSpPr/>
          <p:nvPr/>
        </p:nvSpPr>
        <p:spPr>
          <a:xfrm>
            <a:off x="1" y="1579670"/>
            <a:ext cx="12191999" cy="2190904"/>
          </a:xfrm>
          <a:prstGeom prst="rect">
            <a:avLst/>
          </a:prstGeom>
          <a:solidFill>
            <a:srgbClr val="FFAC03"/>
          </a:solidFill>
          <a:ln>
            <a:noFill/>
          </a:ln>
          <a:effectLst>
            <a:outerShdw blurRad="635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3959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11"/>
          <p:cNvSpPr/>
          <p:nvPr/>
        </p:nvSpPr>
        <p:spPr>
          <a:xfrm>
            <a:off x="110066" y="1718975"/>
            <a:ext cx="11971867" cy="1944216"/>
          </a:xfrm>
          <a:prstGeom prst="rect">
            <a:avLst/>
          </a:prstGeom>
          <a:solidFill>
            <a:srgbClr val="FFAC03"/>
          </a:solidFill>
          <a:ln cap="flat" cmpd="sng" w="15875">
            <a:solidFill>
              <a:srgbClr val="939597">
                <a:alpha val="6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11"/>
          <p:cNvSpPr txBox="1"/>
          <p:nvPr/>
        </p:nvSpPr>
        <p:spPr>
          <a:xfrm>
            <a:off x="182860" y="1803510"/>
            <a:ext cx="287316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KDT 빅데이터-AI 양성과정</a:t>
            </a:r>
            <a:endParaRPr/>
          </a:p>
        </p:txBody>
      </p:sp>
      <p:sp>
        <p:nvSpPr>
          <p:cNvPr id="359" name="Google Shape;359;p11"/>
          <p:cNvSpPr txBox="1"/>
          <p:nvPr/>
        </p:nvSpPr>
        <p:spPr>
          <a:xfrm>
            <a:off x="5159896" y="2367345"/>
            <a:ext cx="676875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6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수행절차 및 방법</a:t>
            </a:r>
            <a:endParaRPr/>
          </a:p>
        </p:txBody>
      </p:sp>
      <p:pic>
        <p:nvPicPr>
          <p:cNvPr id="360" name="Google Shape;36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6451" y="2142064"/>
            <a:ext cx="1169548" cy="1169548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11"/>
          <p:cNvSpPr txBox="1"/>
          <p:nvPr/>
        </p:nvSpPr>
        <p:spPr>
          <a:xfrm>
            <a:off x="5081209" y="4418944"/>
            <a:ext cx="2029582" cy="1034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Malgun Gothic"/>
              <a:buAutoNum type="arabicPeriod"/>
            </a:pPr>
            <a:r>
              <a:rPr lang="ko-KR" sz="1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프로젝트 사전 기획</a:t>
            </a:r>
            <a:endParaRPr sz="14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Malgun Gothic"/>
              <a:buAutoNum type="arabicPeriod"/>
            </a:pPr>
            <a:r>
              <a:rPr lang="ko-KR" sz="1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프로젝트 수행</a:t>
            </a:r>
            <a:endParaRPr sz="14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Malgun Gothic"/>
              <a:buAutoNum type="arabicPeriod"/>
            </a:pPr>
            <a:r>
              <a:rPr lang="ko-KR" sz="1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프로젝트 완료 과정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2"/>
          <p:cNvSpPr/>
          <p:nvPr/>
        </p:nvSpPr>
        <p:spPr>
          <a:xfrm>
            <a:off x="194789" y="714566"/>
            <a:ext cx="11802422" cy="5485636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E3E4E5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12"/>
          <p:cNvSpPr/>
          <p:nvPr/>
        </p:nvSpPr>
        <p:spPr>
          <a:xfrm>
            <a:off x="480791" y="2708379"/>
            <a:ext cx="760613" cy="144124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주요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Task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12"/>
          <p:cNvSpPr/>
          <p:nvPr/>
        </p:nvSpPr>
        <p:spPr>
          <a:xfrm>
            <a:off x="474735" y="4428177"/>
            <a:ext cx="760613" cy="1015834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주요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산출물</a:t>
            </a:r>
            <a:endParaRPr/>
          </a:p>
        </p:txBody>
      </p:sp>
      <p:sp>
        <p:nvSpPr>
          <p:cNvPr id="369" name="Google Shape;369;p12"/>
          <p:cNvSpPr/>
          <p:nvPr/>
        </p:nvSpPr>
        <p:spPr>
          <a:xfrm>
            <a:off x="1577869" y="2708379"/>
            <a:ext cx="1769760" cy="1524505"/>
          </a:xfrm>
          <a:prstGeom prst="roundRect">
            <a:avLst>
              <a:gd fmla="val 16667" name="adj"/>
            </a:avLst>
          </a:prstGeom>
          <a:solidFill>
            <a:srgbClr val="E6FAF3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Malgun Gothic"/>
              <a:buAutoNum type="arabicPeriod"/>
            </a:pPr>
            <a:r>
              <a:rPr lang="ko-KR" sz="11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프로젝트 정의</a:t>
            </a:r>
            <a:endParaRPr sz="11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Malgun Gothic"/>
              <a:buAutoNum type="arabicPeriod"/>
            </a:pPr>
            <a:r>
              <a:rPr lang="ko-KR" sz="11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계획 수립</a:t>
            </a:r>
            <a:endParaRPr sz="11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Malgun Gothic"/>
              <a:buAutoNum type="arabicPeriod"/>
            </a:pPr>
            <a:r>
              <a:rPr lang="ko-KR" sz="11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Kick-off 회의</a:t>
            </a:r>
            <a:endParaRPr sz="11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Malgun Gothic"/>
              <a:buAutoNum type="arabicPeriod"/>
            </a:pPr>
            <a:r>
              <a:rPr lang="ko-KR" sz="11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프로젝트 세부 </a:t>
            </a:r>
            <a:endParaRPr sz="11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      일정 계획수립</a:t>
            </a:r>
            <a:endParaRPr sz="11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12"/>
          <p:cNvSpPr/>
          <p:nvPr/>
        </p:nvSpPr>
        <p:spPr>
          <a:xfrm>
            <a:off x="1577869" y="4428177"/>
            <a:ext cx="1769760" cy="1015834"/>
          </a:xfrm>
          <a:prstGeom prst="roundRect">
            <a:avLst>
              <a:gd fmla="val 16667" name="adj"/>
            </a:avLst>
          </a:prstGeom>
          <a:solidFill>
            <a:srgbClr val="E6FAF3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Malgun Gothic"/>
              <a:buAutoNum type="arabicPeriod"/>
            </a:pPr>
            <a:r>
              <a:rPr lang="ko-KR" sz="11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요구사항 정의서</a:t>
            </a:r>
            <a:endParaRPr sz="11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Malgun Gothic"/>
              <a:buAutoNum type="arabicPeriod"/>
            </a:pPr>
            <a:r>
              <a:rPr lang="ko-KR" sz="11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프로젝트 계획서</a:t>
            </a:r>
            <a:endParaRPr/>
          </a:p>
        </p:txBody>
      </p:sp>
      <p:sp>
        <p:nvSpPr>
          <p:cNvPr id="371" name="Google Shape;371;p12"/>
          <p:cNvSpPr/>
          <p:nvPr/>
        </p:nvSpPr>
        <p:spPr>
          <a:xfrm>
            <a:off x="9543388" y="2064970"/>
            <a:ext cx="2286504" cy="448116"/>
          </a:xfrm>
          <a:prstGeom prst="homePlate">
            <a:avLst>
              <a:gd fmla="val 37838" name="adj"/>
            </a:avLst>
          </a:prstGeom>
          <a:solidFill>
            <a:srgbClr val="22C08B"/>
          </a:solidFill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평가 및 전개</a:t>
            </a:r>
            <a:endParaRPr/>
          </a:p>
        </p:txBody>
      </p:sp>
      <p:sp>
        <p:nvSpPr>
          <p:cNvPr id="372" name="Google Shape;372;p12"/>
          <p:cNvSpPr/>
          <p:nvPr/>
        </p:nvSpPr>
        <p:spPr>
          <a:xfrm>
            <a:off x="9838882" y="2708379"/>
            <a:ext cx="1769760" cy="1524505"/>
          </a:xfrm>
          <a:prstGeom prst="roundRect">
            <a:avLst>
              <a:gd fmla="val 16667" name="adj"/>
            </a:avLst>
          </a:prstGeom>
          <a:solidFill>
            <a:srgbClr val="E6FAF3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Malgun Gothic"/>
              <a:buAutoNum type="arabicPeriod"/>
            </a:pPr>
            <a:r>
              <a:rPr lang="ko-KR" sz="11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모델 발전 계획 수립</a:t>
            </a:r>
            <a:endParaRPr sz="11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Malgun Gothic"/>
              <a:buAutoNum type="arabicPeriod"/>
            </a:pPr>
            <a:r>
              <a:rPr lang="ko-KR" sz="11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프로젝트 평가/보고</a:t>
            </a:r>
            <a:endParaRPr/>
          </a:p>
        </p:txBody>
      </p:sp>
      <p:sp>
        <p:nvSpPr>
          <p:cNvPr id="373" name="Google Shape;373;p12"/>
          <p:cNvSpPr/>
          <p:nvPr/>
        </p:nvSpPr>
        <p:spPr>
          <a:xfrm>
            <a:off x="9838882" y="4428177"/>
            <a:ext cx="1769760" cy="1015834"/>
          </a:xfrm>
          <a:prstGeom prst="roundRect">
            <a:avLst>
              <a:gd fmla="val 16667" name="adj"/>
            </a:avLst>
          </a:prstGeom>
          <a:solidFill>
            <a:srgbClr val="E6FAF3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Malgun Gothic"/>
              <a:buAutoNum type="arabicPeriod"/>
            </a:pPr>
            <a:r>
              <a:rPr lang="ko-KR" sz="11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최종보고서</a:t>
            </a:r>
            <a:endParaRPr/>
          </a:p>
        </p:txBody>
      </p:sp>
      <p:sp>
        <p:nvSpPr>
          <p:cNvPr id="374" name="Google Shape;374;p12"/>
          <p:cNvSpPr/>
          <p:nvPr/>
        </p:nvSpPr>
        <p:spPr>
          <a:xfrm>
            <a:off x="7478134" y="2064970"/>
            <a:ext cx="2286504" cy="448116"/>
          </a:xfrm>
          <a:prstGeom prst="homePlate">
            <a:avLst>
              <a:gd fmla="val 37838" name="adj"/>
            </a:avLst>
          </a:prstGeom>
          <a:solidFill>
            <a:srgbClr val="35DBA4"/>
          </a:solidFill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시스템 구현</a:t>
            </a:r>
            <a:endParaRPr/>
          </a:p>
        </p:txBody>
      </p:sp>
      <p:sp>
        <p:nvSpPr>
          <p:cNvPr id="375" name="Google Shape;375;p12"/>
          <p:cNvSpPr/>
          <p:nvPr/>
        </p:nvSpPr>
        <p:spPr>
          <a:xfrm>
            <a:off x="7773628" y="2708379"/>
            <a:ext cx="1769760" cy="1524505"/>
          </a:xfrm>
          <a:prstGeom prst="roundRect">
            <a:avLst>
              <a:gd fmla="val 16667" name="adj"/>
            </a:avLst>
          </a:prstGeom>
          <a:solidFill>
            <a:srgbClr val="E6FAF3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Malgun Gothic"/>
              <a:buAutoNum type="arabicPeriod"/>
            </a:pPr>
            <a:r>
              <a:rPr lang="ko-KR" sz="11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플랫폼 업로드</a:t>
            </a:r>
            <a:endParaRPr/>
          </a:p>
        </p:txBody>
      </p:sp>
      <p:sp>
        <p:nvSpPr>
          <p:cNvPr id="376" name="Google Shape;376;p12"/>
          <p:cNvSpPr/>
          <p:nvPr/>
        </p:nvSpPr>
        <p:spPr>
          <a:xfrm>
            <a:off x="7773628" y="4428177"/>
            <a:ext cx="1769760" cy="1015834"/>
          </a:xfrm>
          <a:prstGeom prst="roundRect">
            <a:avLst>
              <a:gd fmla="val 16667" name="adj"/>
            </a:avLst>
          </a:prstGeom>
          <a:solidFill>
            <a:srgbClr val="E6FAF3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1590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t/>
            </a:r>
            <a:endParaRPr sz="11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12"/>
          <p:cNvSpPr/>
          <p:nvPr/>
        </p:nvSpPr>
        <p:spPr>
          <a:xfrm>
            <a:off x="5412880" y="2064970"/>
            <a:ext cx="2286504" cy="448116"/>
          </a:xfrm>
          <a:prstGeom prst="homePlate">
            <a:avLst>
              <a:gd fmla="val 37838" name="adj"/>
            </a:avLst>
          </a:prstGeom>
          <a:solidFill>
            <a:srgbClr val="75E7C1"/>
          </a:solidFill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데이터 분석</a:t>
            </a:r>
            <a:endParaRPr/>
          </a:p>
        </p:txBody>
      </p:sp>
      <p:sp>
        <p:nvSpPr>
          <p:cNvPr id="378" name="Google Shape;378;p12"/>
          <p:cNvSpPr/>
          <p:nvPr/>
        </p:nvSpPr>
        <p:spPr>
          <a:xfrm>
            <a:off x="5708375" y="2708379"/>
            <a:ext cx="1769760" cy="1524505"/>
          </a:xfrm>
          <a:prstGeom prst="roundRect">
            <a:avLst>
              <a:gd fmla="val 16667" name="adj"/>
            </a:avLst>
          </a:prstGeom>
          <a:solidFill>
            <a:srgbClr val="E6FAF3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Malgun Gothic"/>
              <a:buAutoNum type="arabicPeriod"/>
            </a:pPr>
            <a:r>
              <a:rPr lang="ko-KR" sz="11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탐색적 분석</a:t>
            </a:r>
            <a:endParaRPr sz="11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Malgun Gothic"/>
              <a:buAutoNum type="arabicPeriod"/>
            </a:pPr>
            <a:r>
              <a:rPr lang="ko-KR" sz="11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모델링</a:t>
            </a:r>
            <a:endParaRPr/>
          </a:p>
        </p:txBody>
      </p:sp>
      <p:sp>
        <p:nvSpPr>
          <p:cNvPr id="379" name="Google Shape;379;p12"/>
          <p:cNvSpPr/>
          <p:nvPr/>
        </p:nvSpPr>
        <p:spPr>
          <a:xfrm>
            <a:off x="5708375" y="4428177"/>
            <a:ext cx="1769760" cy="1015834"/>
          </a:xfrm>
          <a:prstGeom prst="roundRect">
            <a:avLst>
              <a:gd fmla="val 16667" name="adj"/>
            </a:avLst>
          </a:prstGeom>
          <a:solidFill>
            <a:srgbClr val="E6FAF3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1590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t/>
            </a:r>
            <a:endParaRPr sz="11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12"/>
          <p:cNvSpPr/>
          <p:nvPr/>
        </p:nvSpPr>
        <p:spPr>
          <a:xfrm>
            <a:off x="3347628" y="2064970"/>
            <a:ext cx="2286504" cy="448116"/>
          </a:xfrm>
          <a:prstGeom prst="homePlate">
            <a:avLst>
              <a:gd fmla="val 37838" name="adj"/>
            </a:avLst>
          </a:prstGeom>
          <a:solidFill>
            <a:srgbClr val="A3EFD6"/>
          </a:solidFill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데이터 준비</a:t>
            </a:r>
            <a:endParaRPr/>
          </a:p>
        </p:txBody>
      </p:sp>
      <p:sp>
        <p:nvSpPr>
          <p:cNvPr id="381" name="Google Shape;381;p12"/>
          <p:cNvSpPr/>
          <p:nvPr/>
        </p:nvSpPr>
        <p:spPr>
          <a:xfrm>
            <a:off x="3643122" y="2708379"/>
            <a:ext cx="1769760" cy="1524505"/>
          </a:xfrm>
          <a:prstGeom prst="roundRect">
            <a:avLst>
              <a:gd fmla="val 16667" name="adj"/>
            </a:avLst>
          </a:prstGeom>
          <a:solidFill>
            <a:srgbClr val="E6FAF3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Malgun Gothic"/>
              <a:buAutoNum type="arabicPeriod"/>
            </a:pPr>
            <a:r>
              <a:rPr lang="ko-KR" sz="11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필요 데이터 정의</a:t>
            </a:r>
            <a:endParaRPr sz="11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Malgun Gothic"/>
              <a:buAutoNum type="arabicPeriod"/>
            </a:pPr>
            <a:r>
              <a:rPr lang="ko-KR" sz="11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데이터 수집</a:t>
            </a:r>
            <a:endParaRPr sz="11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Malgun Gothic"/>
              <a:buAutoNum type="arabicPeriod"/>
            </a:pPr>
            <a:r>
              <a:rPr lang="ko-KR" sz="11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데이터 전처리</a:t>
            </a:r>
            <a:endParaRPr sz="11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Malgun Gothic"/>
              <a:buAutoNum type="arabicPeriod"/>
            </a:pPr>
            <a:r>
              <a:rPr lang="ko-KR" sz="11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자연어 처리</a:t>
            </a:r>
            <a:endParaRPr/>
          </a:p>
        </p:txBody>
      </p:sp>
      <p:sp>
        <p:nvSpPr>
          <p:cNvPr id="382" name="Google Shape;382;p12"/>
          <p:cNvSpPr/>
          <p:nvPr/>
        </p:nvSpPr>
        <p:spPr>
          <a:xfrm>
            <a:off x="3643122" y="4428177"/>
            <a:ext cx="1769760" cy="1015834"/>
          </a:xfrm>
          <a:prstGeom prst="roundRect">
            <a:avLst>
              <a:gd fmla="val 16667" name="adj"/>
            </a:avLst>
          </a:prstGeom>
          <a:solidFill>
            <a:srgbClr val="E6FAF3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Malgun Gothic"/>
              <a:buAutoNum type="arabicPeriod"/>
            </a:pPr>
            <a:r>
              <a:rPr lang="ko-KR" sz="11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뉴스기사 데이터셋</a:t>
            </a:r>
            <a:endParaRPr/>
          </a:p>
        </p:txBody>
      </p:sp>
      <p:sp>
        <p:nvSpPr>
          <p:cNvPr id="383" name="Google Shape;383;p12"/>
          <p:cNvSpPr/>
          <p:nvPr/>
        </p:nvSpPr>
        <p:spPr>
          <a:xfrm>
            <a:off x="1282375" y="2064970"/>
            <a:ext cx="2286504" cy="448116"/>
          </a:xfrm>
          <a:prstGeom prst="homePlate">
            <a:avLst>
              <a:gd fmla="val 37838" name="adj"/>
            </a:avLst>
          </a:prstGeom>
          <a:solidFill>
            <a:srgbClr val="D5F7EC"/>
          </a:solidFill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분석 기획</a:t>
            </a:r>
            <a:endParaRPr/>
          </a:p>
        </p:txBody>
      </p:sp>
      <p:sp>
        <p:nvSpPr>
          <p:cNvPr id="384" name="Google Shape;384;p12"/>
          <p:cNvSpPr/>
          <p:nvPr/>
        </p:nvSpPr>
        <p:spPr>
          <a:xfrm>
            <a:off x="5064525" y="254337"/>
            <a:ext cx="2062950" cy="339105"/>
          </a:xfrm>
          <a:prstGeom prst="snip2SameRect">
            <a:avLst>
              <a:gd fmla="val 27381" name="adj1"/>
              <a:gd fmla="val 0" name="adj2"/>
            </a:avLst>
          </a:prstGeom>
          <a:solidFill>
            <a:srgbClr val="FFAC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001027"/>
                </a:solidFill>
                <a:latin typeface="Arial"/>
                <a:ea typeface="Arial"/>
                <a:cs typeface="Arial"/>
                <a:sym typeface="Arial"/>
              </a:rPr>
              <a:t>수행절차 및 방법</a:t>
            </a:r>
            <a:endParaRPr sz="2000">
              <a:solidFill>
                <a:srgbClr val="00102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5" name="Google Shape;385;p12"/>
          <p:cNvCxnSpPr/>
          <p:nvPr/>
        </p:nvCxnSpPr>
        <p:spPr>
          <a:xfrm>
            <a:off x="5064525" y="714565"/>
            <a:ext cx="2062950" cy="0"/>
          </a:xfrm>
          <a:prstGeom prst="straightConnector1">
            <a:avLst/>
          </a:prstGeom>
          <a:noFill/>
          <a:ln cap="flat" cmpd="sng" w="38100">
            <a:solidFill>
              <a:srgbClr val="FFAC0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6" name="Google Shape;386;p12"/>
          <p:cNvSpPr txBox="1"/>
          <p:nvPr/>
        </p:nvSpPr>
        <p:spPr>
          <a:xfrm>
            <a:off x="4380238" y="835689"/>
            <a:ext cx="343152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프로젝트 사전 기획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3"/>
          <p:cNvSpPr/>
          <p:nvPr/>
        </p:nvSpPr>
        <p:spPr>
          <a:xfrm>
            <a:off x="194789" y="714566"/>
            <a:ext cx="11802422" cy="5485636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E3E4E5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2" name="Google Shape;392;p13"/>
          <p:cNvCxnSpPr/>
          <p:nvPr/>
        </p:nvCxnSpPr>
        <p:spPr>
          <a:xfrm flipH="1">
            <a:off x="10564773" y="3845852"/>
            <a:ext cx="2" cy="491470"/>
          </a:xfrm>
          <a:prstGeom prst="straightConnector1">
            <a:avLst/>
          </a:prstGeom>
          <a:noFill/>
          <a:ln cap="flat" cmpd="sng" w="19050">
            <a:solidFill>
              <a:srgbClr val="A5A5A5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393" name="Google Shape;393;p13"/>
          <p:cNvCxnSpPr/>
          <p:nvPr/>
        </p:nvCxnSpPr>
        <p:spPr>
          <a:xfrm flipH="1">
            <a:off x="7613002" y="3845852"/>
            <a:ext cx="2" cy="491470"/>
          </a:xfrm>
          <a:prstGeom prst="straightConnector1">
            <a:avLst/>
          </a:prstGeom>
          <a:noFill/>
          <a:ln cap="flat" cmpd="sng" w="19050">
            <a:solidFill>
              <a:srgbClr val="A5A5A5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394" name="Google Shape;394;p13"/>
          <p:cNvCxnSpPr/>
          <p:nvPr/>
        </p:nvCxnSpPr>
        <p:spPr>
          <a:xfrm flipH="1">
            <a:off x="4661231" y="3845852"/>
            <a:ext cx="2" cy="491470"/>
          </a:xfrm>
          <a:prstGeom prst="straightConnector1">
            <a:avLst/>
          </a:prstGeom>
          <a:noFill/>
          <a:ln cap="flat" cmpd="sng" w="19050">
            <a:solidFill>
              <a:srgbClr val="A5A5A5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395" name="Google Shape;395;p13"/>
          <p:cNvCxnSpPr>
            <a:stCxn id="396" idx="0"/>
            <a:endCxn id="397" idx="0"/>
          </p:cNvCxnSpPr>
          <p:nvPr/>
        </p:nvCxnSpPr>
        <p:spPr>
          <a:xfrm>
            <a:off x="1704186" y="3845852"/>
            <a:ext cx="0" cy="491400"/>
          </a:xfrm>
          <a:prstGeom prst="straightConnector1">
            <a:avLst/>
          </a:prstGeom>
          <a:noFill/>
          <a:ln cap="flat" cmpd="sng" w="19050">
            <a:solidFill>
              <a:srgbClr val="A5A5A5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398" name="Google Shape;398;p13"/>
          <p:cNvCxnSpPr/>
          <p:nvPr/>
        </p:nvCxnSpPr>
        <p:spPr>
          <a:xfrm>
            <a:off x="1612900" y="3720397"/>
            <a:ext cx="8966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396" name="Google Shape;396;p13"/>
          <p:cNvSpPr/>
          <p:nvPr/>
        </p:nvSpPr>
        <p:spPr>
          <a:xfrm rot="10800000">
            <a:off x="1585365" y="3608210"/>
            <a:ext cx="237642" cy="237642"/>
          </a:xfrm>
          <a:prstGeom prst="ellipse">
            <a:avLst/>
          </a:prstGeom>
          <a:solidFill>
            <a:srgbClr val="001027"/>
          </a:solidFill>
          <a:ln cap="flat" cmpd="sng" w="76200">
            <a:solidFill>
              <a:srgbClr val="FFF2D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9" name="Google Shape;399;p13"/>
          <p:cNvSpPr/>
          <p:nvPr/>
        </p:nvSpPr>
        <p:spPr>
          <a:xfrm rot="10800000">
            <a:off x="10456515" y="3608210"/>
            <a:ext cx="237642" cy="237642"/>
          </a:xfrm>
          <a:prstGeom prst="ellipse">
            <a:avLst/>
          </a:prstGeom>
          <a:solidFill>
            <a:srgbClr val="001027"/>
          </a:solidFill>
          <a:ln cap="flat" cmpd="sng" w="76200">
            <a:solidFill>
              <a:srgbClr val="FFAC0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0" name="Google Shape;400;p13"/>
          <p:cNvSpPr/>
          <p:nvPr/>
        </p:nvSpPr>
        <p:spPr>
          <a:xfrm rot="10800000">
            <a:off x="7499465" y="3608210"/>
            <a:ext cx="237642" cy="237642"/>
          </a:xfrm>
          <a:prstGeom prst="ellipse">
            <a:avLst/>
          </a:prstGeom>
          <a:solidFill>
            <a:srgbClr val="001027"/>
          </a:solidFill>
          <a:ln cap="flat" cmpd="sng" w="76200">
            <a:solidFill>
              <a:srgbClr val="FFC95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1" name="Google Shape;401;p13"/>
          <p:cNvSpPr/>
          <p:nvPr/>
        </p:nvSpPr>
        <p:spPr>
          <a:xfrm rot="10800000">
            <a:off x="4542415" y="3608210"/>
            <a:ext cx="237642" cy="237642"/>
          </a:xfrm>
          <a:prstGeom prst="ellipse">
            <a:avLst/>
          </a:prstGeom>
          <a:solidFill>
            <a:srgbClr val="001027"/>
          </a:solidFill>
          <a:ln cap="flat" cmpd="sng" w="76200">
            <a:solidFill>
              <a:srgbClr val="FFE2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2" name="Google Shape;402;p13"/>
          <p:cNvSpPr/>
          <p:nvPr/>
        </p:nvSpPr>
        <p:spPr>
          <a:xfrm rot="8100000">
            <a:off x="929064" y="1441369"/>
            <a:ext cx="1550241" cy="1550241"/>
          </a:xfrm>
          <a:prstGeom prst="teardrop">
            <a:avLst>
              <a:gd fmla="val 100000" name="adj"/>
            </a:avLst>
          </a:prstGeom>
          <a:solidFill>
            <a:srgbClr val="FFF2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3" name="Google Shape;403;p13"/>
          <p:cNvSpPr/>
          <p:nvPr/>
        </p:nvSpPr>
        <p:spPr>
          <a:xfrm>
            <a:off x="1051867" y="1587056"/>
            <a:ext cx="1304638" cy="130463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4" name="Google Shape;404;p13"/>
          <p:cNvSpPr/>
          <p:nvPr/>
        </p:nvSpPr>
        <p:spPr>
          <a:xfrm rot="8100000">
            <a:off x="3886115" y="1441369"/>
            <a:ext cx="1550241" cy="1550241"/>
          </a:xfrm>
          <a:prstGeom prst="teardrop">
            <a:avLst>
              <a:gd fmla="val 100000" name="adj"/>
            </a:avLst>
          </a:prstGeom>
          <a:solidFill>
            <a:srgbClr val="FFE2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5" name="Google Shape;405;p13"/>
          <p:cNvSpPr/>
          <p:nvPr/>
        </p:nvSpPr>
        <p:spPr>
          <a:xfrm>
            <a:off x="4008918" y="1587056"/>
            <a:ext cx="1304638" cy="130463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6" name="Google Shape;406;p13"/>
          <p:cNvSpPr/>
          <p:nvPr/>
        </p:nvSpPr>
        <p:spPr>
          <a:xfrm rot="8100000">
            <a:off x="6843165" y="1441369"/>
            <a:ext cx="1550241" cy="1550241"/>
          </a:xfrm>
          <a:prstGeom prst="teardrop">
            <a:avLst>
              <a:gd fmla="val 100000" name="adj"/>
            </a:avLst>
          </a:prstGeom>
          <a:solidFill>
            <a:srgbClr val="FFC9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7" name="Google Shape;407;p13"/>
          <p:cNvSpPr/>
          <p:nvPr/>
        </p:nvSpPr>
        <p:spPr>
          <a:xfrm>
            <a:off x="6965968" y="1587056"/>
            <a:ext cx="1304638" cy="130463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8" name="Google Shape;408;p13"/>
          <p:cNvSpPr/>
          <p:nvPr/>
        </p:nvSpPr>
        <p:spPr>
          <a:xfrm rot="8100000">
            <a:off x="9800215" y="1441369"/>
            <a:ext cx="1550241" cy="1550241"/>
          </a:xfrm>
          <a:prstGeom prst="teardrop">
            <a:avLst>
              <a:gd fmla="val 100000" name="adj"/>
            </a:avLst>
          </a:prstGeom>
          <a:solidFill>
            <a:srgbClr val="FFAC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9" name="Google Shape;409;p13"/>
          <p:cNvSpPr/>
          <p:nvPr/>
        </p:nvSpPr>
        <p:spPr>
          <a:xfrm>
            <a:off x="9923018" y="1587056"/>
            <a:ext cx="1304638" cy="130463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0" name="Google Shape;410;p13"/>
          <p:cNvSpPr txBox="1"/>
          <p:nvPr/>
        </p:nvSpPr>
        <p:spPr>
          <a:xfrm>
            <a:off x="1161259" y="1677384"/>
            <a:ext cx="10858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Step 01</a:t>
            </a:r>
            <a:endParaRPr sz="14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13"/>
          <p:cNvSpPr txBox="1"/>
          <p:nvPr/>
        </p:nvSpPr>
        <p:spPr>
          <a:xfrm>
            <a:off x="10039927" y="1701642"/>
            <a:ext cx="10858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Step 04</a:t>
            </a:r>
            <a:endParaRPr sz="14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13"/>
          <p:cNvSpPr txBox="1"/>
          <p:nvPr/>
        </p:nvSpPr>
        <p:spPr>
          <a:xfrm>
            <a:off x="7070077" y="1701642"/>
            <a:ext cx="10858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Step 03</a:t>
            </a:r>
            <a:endParaRPr sz="14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13"/>
          <p:cNvSpPr txBox="1"/>
          <p:nvPr/>
        </p:nvSpPr>
        <p:spPr>
          <a:xfrm>
            <a:off x="4118310" y="1701642"/>
            <a:ext cx="10858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Step 02</a:t>
            </a:r>
            <a:endParaRPr sz="14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13"/>
          <p:cNvSpPr txBox="1"/>
          <p:nvPr/>
        </p:nvSpPr>
        <p:spPr>
          <a:xfrm>
            <a:off x="951687" y="2124851"/>
            <a:ext cx="150499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데이터 수집</a:t>
            </a:r>
            <a:endParaRPr/>
          </a:p>
        </p:txBody>
      </p:sp>
      <p:sp>
        <p:nvSpPr>
          <p:cNvPr id="415" name="Google Shape;415;p13"/>
          <p:cNvSpPr txBox="1"/>
          <p:nvPr/>
        </p:nvSpPr>
        <p:spPr>
          <a:xfrm>
            <a:off x="9830355" y="2149109"/>
            <a:ext cx="150499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서비스 개발</a:t>
            </a:r>
            <a:endParaRPr sz="16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및 배포</a:t>
            </a:r>
            <a:endParaRPr/>
          </a:p>
        </p:txBody>
      </p:sp>
      <p:sp>
        <p:nvSpPr>
          <p:cNvPr id="416" name="Google Shape;416;p13"/>
          <p:cNvSpPr txBox="1"/>
          <p:nvPr/>
        </p:nvSpPr>
        <p:spPr>
          <a:xfrm>
            <a:off x="6860505" y="2149109"/>
            <a:ext cx="150499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모델 개발 </a:t>
            </a:r>
            <a:endParaRPr sz="16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및 학습</a:t>
            </a:r>
            <a:endParaRPr/>
          </a:p>
        </p:txBody>
      </p:sp>
      <p:sp>
        <p:nvSpPr>
          <p:cNvPr id="417" name="Google Shape;417;p13"/>
          <p:cNvSpPr txBox="1"/>
          <p:nvPr/>
        </p:nvSpPr>
        <p:spPr>
          <a:xfrm>
            <a:off x="3908738" y="2149109"/>
            <a:ext cx="150499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데이터 전처리</a:t>
            </a:r>
            <a:endParaRPr sz="16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8" name="Google Shape;41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1436" y="1804363"/>
            <a:ext cx="1069280" cy="1069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5121" y="1804363"/>
            <a:ext cx="1069280" cy="1069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23701" y="1804363"/>
            <a:ext cx="1069280" cy="106928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13"/>
          <p:cNvSpPr/>
          <p:nvPr/>
        </p:nvSpPr>
        <p:spPr>
          <a:xfrm>
            <a:off x="1051863" y="4337322"/>
            <a:ext cx="1304642" cy="363333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빅카인즈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13"/>
          <p:cNvSpPr/>
          <p:nvPr/>
        </p:nvSpPr>
        <p:spPr>
          <a:xfrm>
            <a:off x="4008914" y="4780755"/>
            <a:ext cx="1304642" cy="363333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동의어 처리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13"/>
          <p:cNvSpPr/>
          <p:nvPr/>
        </p:nvSpPr>
        <p:spPr>
          <a:xfrm>
            <a:off x="4008914" y="4329272"/>
            <a:ext cx="1304642" cy="363333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형태소 분석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13"/>
          <p:cNvSpPr/>
          <p:nvPr/>
        </p:nvSpPr>
        <p:spPr>
          <a:xfrm>
            <a:off x="4008914" y="5209947"/>
            <a:ext cx="1304642" cy="363333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불용어 처리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13"/>
          <p:cNvSpPr/>
          <p:nvPr/>
        </p:nvSpPr>
        <p:spPr>
          <a:xfrm>
            <a:off x="4008914" y="5673207"/>
            <a:ext cx="1304642" cy="363333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단어 정제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13"/>
          <p:cNvSpPr/>
          <p:nvPr/>
        </p:nvSpPr>
        <p:spPr>
          <a:xfrm>
            <a:off x="6965965" y="4780755"/>
            <a:ext cx="1304642" cy="363333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CNN</a:t>
            </a:r>
            <a:endParaRPr/>
          </a:p>
        </p:txBody>
      </p:sp>
      <p:sp>
        <p:nvSpPr>
          <p:cNvPr id="426" name="Google Shape;426;p13"/>
          <p:cNvSpPr/>
          <p:nvPr/>
        </p:nvSpPr>
        <p:spPr>
          <a:xfrm>
            <a:off x="6965965" y="4329272"/>
            <a:ext cx="1304642" cy="363333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KoBART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13"/>
          <p:cNvSpPr/>
          <p:nvPr/>
        </p:nvSpPr>
        <p:spPr>
          <a:xfrm>
            <a:off x="6965965" y="5209947"/>
            <a:ext cx="1304642" cy="363333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LSTM</a:t>
            </a:r>
            <a:endParaRPr/>
          </a:p>
        </p:txBody>
      </p:sp>
      <p:sp>
        <p:nvSpPr>
          <p:cNvPr id="428" name="Google Shape;428;p13"/>
          <p:cNvSpPr/>
          <p:nvPr/>
        </p:nvSpPr>
        <p:spPr>
          <a:xfrm>
            <a:off x="6965965" y="5673207"/>
            <a:ext cx="1304642" cy="363333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LDA</a:t>
            </a:r>
            <a:endParaRPr/>
          </a:p>
        </p:txBody>
      </p:sp>
      <p:sp>
        <p:nvSpPr>
          <p:cNvPr id="429" name="Google Shape;429;p13"/>
          <p:cNvSpPr/>
          <p:nvPr/>
        </p:nvSpPr>
        <p:spPr>
          <a:xfrm>
            <a:off x="9923014" y="4370911"/>
            <a:ext cx="1304642" cy="363333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Flask</a:t>
            </a:r>
            <a:endParaRPr/>
          </a:p>
        </p:txBody>
      </p:sp>
      <p:sp>
        <p:nvSpPr>
          <p:cNvPr id="430" name="Google Shape;430;p13"/>
          <p:cNvSpPr/>
          <p:nvPr/>
        </p:nvSpPr>
        <p:spPr>
          <a:xfrm>
            <a:off x="9923014" y="4806168"/>
            <a:ext cx="1304642" cy="363333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HTML</a:t>
            </a:r>
            <a:endParaRPr/>
          </a:p>
        </p:txBody>
      </p:sp>
      <p:sp>
        <p:nvSpPr>
          <p:cNvPr id="431" name="Google Shape;431;p13"/>
          <p:cNvSpPr/>
          <p:nvPr/>
        </p:nvSpPr>
        <p:spPr>
          <a:xfrm>
            <a:off x="9923014" y="5251241"/>
            <a:ext cx="1304642" cy="363333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CSS</a:t>
            </a:r>
            <a:endParaRPr/>
          </a:p>
        </p:txBody>
      </p:sp>
      <p:sp>
        <p:nvSpPr>
          <p:cNvPr id="432" name="Google Shape;432;p13"/>
          <p:cNvSpPr/>
          <p:nvPr/>
        </p:nvSpPr>
        <p:spPr>
          <a:xfrm>
            <a:off x="5064525" y="254337"/>
            <a:ext cx="2062950" cy="339105"/>
          </a:xfrm>
          <a:prstGeom prst="snip2SameRect">
            <a:avLst>
              <a:gd fmla="val 27381" name="adj1"/>
              <a:gd fmla="val 0" name="adj2"/>
            </a:avLst>
          </a:prstGeom>
          <a:solidFill>
            <a:srgbClr val="FFAC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001027"/>
                </a:solidFill>
                <a:latin typeface="Arial"/>
                <a:ea typeface="Arial"/>
                <a:cs typeface="Arial"/>
                <a:sym typeface="Arial"/>
              </a:rPr>
              <a:t>수행절차 및 방법</a:t>
            </a:r>
            <a:endParaRPr sz="2000">
              <a:solidFill>
                <a:srgbClr val="00102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3" name="Google Shape;433;p13"/>
          <p:cNvCxnSpPr/>
          <p:nvPr/>
        </p:nvCxnSpPr>
        <p:spPr>
          <a:xfrm>
            <a:off x="5064525" y="714565"/>
            <a:ext cx="2062950" cy="0"/>
          </a:xfrm>
          <a:prstGeom prst="straightConnector1">
            <a:avLst/>
          </a:prstGeom>
          <a:noFill/>
          <a:ln cap="flat" cmpd="sng" w="38100">
            <a:solidFill>
              <a:srgbClr val="FFAC0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4" name="Google Shape;434;p13"/>
          <p:cNvSpPr txBox="1"/>
          <p:nvPr/>
        </p:nvSpPr>
        <p:spPr>
          <a:xfrm>
            <a:off x="4380238" y="835689"/>
            <a:ext cx="343152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프로젝트 수행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4"/>
          <p:cNvSpPr/>
          <p:nvPr/>
        </p:nvSpPr>
        <p:spPr>
          <a:xfrm>
            <a:off x="194789" y="714566"/>
            <a:ext cx="11802422" cy="5485636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E3E4E5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0" name="Google Shape;440;p14"/>
          <p:cNvGrpSpPr/>
          <p:nvPr/>
        </p:nvGrpSpPr>
        <p:grpSpPr>
          <a:xfrm>
            <a:off x="1609345" y="2387786"/>
            <a:ext cx="9362541" cy="2342488"/>
            <a:chOff x="1236269" y="2296433"/>
            <a:chExt cx="9362541" cy="2342488"/>
          </a:xfrm>
        </p:grpSpPr>
        <p:sp>
          <p:nvSpPr>
            <p:cNvPr id="441" name="Google Shape;441;p14"/>
            <p:cNvSpPr/>
            <p:nvPr/>
          </p:nvSpPr>
          <p:spPr>
            <a:xfrm>
              <a:off x="1236269" y="2296433"/>
              <a:ext cx="8383219" cy="257112"/>
            </a:xfrm>
            <a:prstGeom prst="rect">
              <a:avLst/>
            </a:prstGeom>
            <a:solidFill>
              <a:srgbClr val="FFC95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2" name="Google Shape;442;p14"/>
            <p:cNvSpPr/>
            <p:nvPr/>
          </p:nvSpPr>
          <p:spPr>
            <a:xfrm rot="5400000">
              <a:off x="8381950" y="2422061"/>
              <a:ext cx="2342486" cy="2091234"/>
            </a:xfrm>
            <a:prstGeom prst="blockArc">
              <a:avLst>
                <a:gd fmla="val 10830287" name="adj1"/>
                <a:gd fmla="val 21540492" name="adj2"/>
                <a:gd fmla="val 12344" name="adj3"/>
              </a:avLst>
            </a:prstGeom>
            <a:solidFill>
              <a:srgbClr val="FFC95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3" name="Google Shape;443;p14"/>
            <p:cNvSpPr/>
            <p:nvPr/>
          </p:nvSpPr>
          <p:spPr>
            <a:xfrm>
              <a:off x="1236269" y="4381806"/>
              <a:ext cx="8383219" cy="257112"/>
            </a:xfrm>
            <a:prstGeom prst="rect">
              <a:avLst/>
            </a:prstGeom>
            <a:solidFill>
              <a:srgbClr val="FFC95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44" name="Google Shape;444;p14"/>
          <p:cNvSpPr/>
          <p:nvPr/>
        </p:nvSpPr>
        <p:spPr>
          <a:xfrm rot="8100000">
            <a:off x="2766101" y="1359666"/>
            <a:ext cx="703306" cy="703304"/>
          </a:xfrm>
          <a:prstGeom prst="teardrop">
            <a:avLst>
              <a:gd fmla="val 100000" name="adj"/>
            </a:avLst>
          </a:prstGeom>
          <a:solidFill>
            <a:srgbClr val="FFF2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5" name="Google Shape;445;p14"/>
          <p:cNvSpPr/>
          <p:nvPr/>
        </p:nvSpPr>
        <p:spPr>
          <a:xfrm>
            <a:off x="2880599" y="1497046"/>
            <a:ext cx="474314" cy="47431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6" name="Google Shape;446;p14"/>
          <p:cNvSpPr txBox="1"/>
          <p:nvPr/>
        </p:nvSpPr>
        <p:spPr>
          <a:xfrm>
            <a:off x="2589583" y="1629653"/>
            <a:ext cx="10858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4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14"/>
          <p:cNvSpPr/>
          <p:nvPr/>
        </p:nvSpPr>
        <p:spPr>
          <a:xfrm>
            <a:off x="2853060" y="2271283"/>
            <a:ext cx="529388" cy="60747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8" name="Google Shape;448;p14"/>
          <p:cNvSpPr/>
          <p:nvPr/>
        </p:nvSpPr>
        <p:spPr>
          <a:xfrm>
            <a:off x="3037342" y="2447575"/>
            <a:ext cx="160824" cy="160824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9" name="Google Shape;449;p14"/>
          <p:cNvSpPr/>
          <p:nvPr/>
        </p:nvSpPr>
        <p:spPr>
          <a:xfrm rot="8100000">
            <a:off x="6002804" y="1359666"/>
            <a:ext cx="703306" cy="703304"/>
          </a:xfrm>
          <a:prstGeom prst="teardrop">
            <a:avLst>
              <a:gd fmla="val 100000" name="adj"/>
            </a:avLst>
          </a:prstGeom>
          <a:solidFill>
            <a:srgbClr val="FFECC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0" name="Google Shape;450;p14"/>
          <p:cNvSpPr/>
          <p:nvPr/>
        </p:nvSpPr>
        <p:spPr>
          <a:xfrm>
            <a:off x="6117302" y="1497046"/>
            <a:ext cx="474314" cy="47431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1" name="Google Shape;451;p14"/>
          <p:cNvSpPr txBox="1"/>
          <p:nvPr/>
        </p:nvSpPr>
        <p:spPr>
          <a:xfrm>
            <a:off x="5826286" y="1629653"/>
            <a:ext cx="10858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4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14"/>
          <p:cNvSpPr/>
          <p:nvPr/>
        </p:nvSpPr>
        <p:spPr>
          <a:xfrm>
            <a:off x="6089763" y="2271283"/>
            <a:ext cx="529388" cy="60747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3" name="Google Shape;453;p14"/>
          <p:cNvSpPr/>
          <p:nvPr/>
        </p:nvSpPr>
        <p:spPr>
          <a:xfrm>
            <a:off x="6274045" y="2447575"/>
            <a:ext cx="160824" cy="160824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4" name="Google Shape;454;p14"/>
          <p:cNvSpPr/>
          <p:nvPr/>
        </p:nvSpPr>
        <p:spPr>
          <a:xfrm rot="8100000">
            <a:off x="9239507" y="1359666"/>
            <a:ext cx="703306" cy="703304"/>
          </a:xfrm>
          <a:prstGeom prst="teardrop">
            <a:avLst>
              <a:gd fmla="val 100000" name="adj"/>
            </a:avLst>
          </a:prstGeom>
          <a:solidFill>
            <a:srgbClr val="FFDC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5" name="Google Shape;455;p14"/>
          <p:cNvSpPr/>
          <p:nvPr/>
        </p:nvSpPr>
        <p:spPr>
          <a:xfrm>
            <a:off x="9354005" y="1497046"/>
            <a:ext cx="474314" cy="47431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6" name="Google Shape;456;p14"/>
          <p:cNvSpPr txBox="1"/>
          <p:nvPr/>
        </p:nvSpPr>
        <p:spPr>
          <a:xfrm>
            <a:off x="9062989" y="1629653"/>
            <a:ext cx="10858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4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14"/>
          <p:cNvSpPr/>
          <p:nvPr/>
        </p:nvSpPr>
        <p:spPr>
          <a:xfrm>
            <a:off x="9326466" y="2271283"/>
            <a:ext cx="529388" cy="60747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8" name="Google Shape;458;p14"/>
          <p:cNvSpPr/>
          <p:nvPr/>
        </p:nvSpPr>
        <p:spPr>
          <a:xfrm>
            <a:off x="9510748" y="2447575"/>
            <a:ext cx="160824" cy="160824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9" name="Google Shape;459;p14"/>
          <p:cNvSpPr txBox="1"/>
          <p:nvPr/>
        </p:nvSpPr>
        <p:spPr>
          <a:xfrm>
            <a:off x="2066473" y="2762803"/>
            <a:ext cx="1991028" cy="1034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~ 11/10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AA700"/>
                </a:solidFill>
                <a:latin typeface="Arial"/>
                <a:ea typeface="Arial"/>
                <a:cs typeface="Arial"/>
                <a:sym typeface="Arial"/>
              </a:rPr>
              <a:t>기획</a:t>
            </a:r>
            <a:endParaRPr sz="1400">
              <a:solidFill>
                <a:srgbClr val="FAA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빅데이터 수집</a:t>
            </a:r>
            <a:endParaRPr/>
          </a:p>
        </p:txBody>
      </p:sp>
      <p:sp>
        <p:nvSpPr>
          <p:cNvPr id="460" name="Google Shape;460;p14"/>
          <p:cNvSpPr txBox="1"/>
          <p:nvPr/>
        </p:nvSpPr>
        <p:spPr>
          <a:xfrm>
            <a:off x="5372809" y="2762803"/>
            <a:ext cx="1991028" cy="1358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~ 11/17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AA700"/>
                </a:solidFill>
                <a:latin typeface="Arial"/>
                <a:ea typeface="Arial"/>
                <a:cs typeface="Arial"/>
                <a:sym typeface="Arial"/>
              </a:rPr>
              <a:t>데이터 준비</a:t>
            </a:r>
            <a:endParaRPr sz="1400">
              <a:solidFill>
                <a:srgbClr val="FAA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데이터전처리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자연어처리</a:t>
            </a:r>
            <a:endParaRPr/>
          </a:p>
        </p:txBody>
      </p:sp>
      <p:sp>
        <p:nvSpPr>
          <p:cNvPr id="461" name="Google Shape;461;p14"/>
          <p:cNvSpPr txBox="1"/>
          <p:nvPr/>
        </p:nvSpPr>
        <p:spPr>
          <a:xfrm>
            <a:off x="8600577" y="2762803"/>
            <a:ext cx="1991028" cy="1358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~ 11/24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AA700"/>
                </a:solidFill>
                <a:latin typeface="Arial"/>
                <a:ea typeface="Arial"/>
                <a:cs typeface="Arial"/>
                <a:sym typeface="Arial"/>
              </a:rPr>
              <a:t>모델 구성 및 학습</a:t>
            </a:r>
            <a:endParaRPr sz="1400">
              <a:solidFill>
                <a:srgbClr val="FAA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텍스트 마이닝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모델링</a:t>
            </a:r>
            <a:endParaRPr/>
          </a:p>
        </p:txBody>
      </p:sp>
      <p:grpSp>
        <p:nvGrpSpPr>
          <p:cNvPr id="462" name="Google Shape;462;p14"/>
          <p:cNvGrpSpPr/>
          <p:nvPr/>
        </p:nvGrpSpPr>
        <p:grpSpPr>
          <a:xfrm>
            <a:off x="7247832" y="3277512"/>
            <a:ext cx="1991028" cy="2882927"/>
            <a:chOff x="7445935" y="3405615"/>
            <a:chExt cx="1991028" cy="2882927"/>
          </a:xfrm>
        </p:grpSpPr>
        <p:sp>
          <p:nvSpPr>
            <p:cNvPr id="463" name="Google Shape;463;p14"/>
            <p:cNvSpPr/>
            <p:nvPr/>
          </p:nvSpPr>
          <p:spPr>
            <a:xfrm rot="8100000">
              <a:off x="8089796" y="3551275"/>
              <a:ext cx="703306" cy="703304"/>
            </a:xfrm>
            <a:prstGeom prst="teardrop">
              <a:avLst>
                <a:gd fmla="val 100000" name="adj"/>
              </a:avLst>
            </a:prstGeom>
            <a:solidFill>
              <a:srgbClr val="FFD07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4" name="Google Shape;464;p14"/>
            <p:cNvSpPr/>
            <p:nvPr/>
          </p:nvSpPr>
          <p:spPr>
            <a:xfrm>
              <a:off x="8204294" y="3688655"/>
              <a:ext cx="474314" cy="4743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5" name="Google Shape;465;p14"/>
            <p:cNvSpPr txBox="1"/>
            <p:nvPr/>
          </p:nvSpPr>
          <p:spPr>
            <a:xfrm>
              <a:off x="7913278" y="3821262"/>
              <a:ext cx="10858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16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14"/>
            <p:cNvSpPr/>
            <p:nvPr/>
          </p:nvSpPr>
          <p:spPr>
            <a:xfrm>
              <a:off x="8176755" y="4462892"/>
              <a:ext cx="529388" cy="6074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7" name="Google Shape;467;p14"/>
            <p:cNvSpPr/>
            <p:nvPr/>
          </p:nvSpPr>
          <p:spPr>
            <a:xfrm>
              <a:off x="8361037" y="4639184"/>
              <a:ext cx="160824" cy="16082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8" name="Google Shape;468;p14"/>
            <p:cNvSpPr txBox="1"/>
            <p:nvPr/>
          </p:nvSpPr>
          <p:spPr>
            <a:xfrm>
              <a:off x="7445935" y="4930478"/>
              <a:ext cx="1991028" cy="13580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~ 12/1</a:t>
              </a:r>
              <a:endParaRPr/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FAA700"/>
                  </a:solidFill>
                  <a:latin typeface="Arial"/>
                  <a:ea typeface="Arial"/>
                  <a:cs typeface="Arial"/>
                  <a:sym typeface="Arial"/>
                </a:rPr>
                <a:t>플랫폼 업로드</a:t>
              </a:r>
              <a:endParaRPr sz="1400">
                <a:solidFill>
                  <a:srgbClr val="FAA7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웹페이지 기능 구현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서버 구축</a:t>
              </a:r>
              <a:endParaRPr/>
            </a:p>
          </p:txBody>
        </p:sp>
      </p:grpSp>
      <p:grpSp>
        <p:nvGrpSpPr>
          <p:cNvPr id="469" name="Google Shape;469;p14"/>
          <p:cNvGrpSpPr/>
          <p:nvPr/>
        </p:nvGrpSpPr>
        <p:grpSpPr>
          <a:xfrm>
            <a:off x="4054932" y="3277512"/>
            <a:ext cx="1991028" cy="2559762"/>
            <a:chOff x="4157115" y="3405615"/>
            <a:chExt cx="1991028" cy="2559762"/>
          </a:xfrm>
        </p:grpSpPr>
        <p:sp>
          <p:nvSpPr>
            <p:cNvPr id="470" name="Google Shape;470;p14"/>
            <p:cNvSpPr/>
            <p:nvPr/>
          </p:nvSpPr>
          <p:spPr>
            <a:xfrm rot="8100000">
              <a:off x="4800976" y="3551275"/>
              <a:ext cx="703306" cy="703304"/>
            </a:xfrm>
            <a:prstGeom prst="teardrop">
              <a:avLst>
                <a:gd fmla="val 100000" name="adj"/>
              </a:avLst>
            </a:prstGeom>
            <a:solidFill>
              <a:srgbClr val="FAA7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1" name="Google Shape;471;p14"/>
            <p:cNvSpPr/>
            <p:nvPr/>
          </p:nvSpPr>
          <p:spPr>
            <a:xfrm>
              <a:off x="4915474" y="3688655"/>
              <a:ext cx="474314" cy="4743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2" name="Google Shape;472;p14"/>
            <p:cNvSpPr txBox="1"/>
            <p:nvPr/>
          </p:nvSpPr>
          <p:spPr>
            <a:xfrm>
              <a:off x="4624458" y="3821262"/>
              <a:ext cx="10858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05</a:t>
              </a:r>
              <a:endParaRPr sz="16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4"/>
            <p:cNvSpPr/>
            <p:nvPr/>
          </p:nvSpPr>
          <p:spPr>
            <a:xfrm>
              <a:off x="4887935" y="4462892"/>
              <a:ext cx="529388" cy="6074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4" name="Google Shape;474;p14"/>
            <p:cNvSpPr/>
            <p:nvPr/>
          </p:nvSpPr>
          <p:spPr>
            <a:xfrm>
              <a:off x="5072217" y="4639184"/>
              <a:ext cx="160824" cy="16082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5" name="Google Shape;475;p14"/>
            <p:cNvSpPr txBox="1"/>
            <p:nvPr/>
          </p:nvSpPr>
          <p:spPr>
            <a:xfrm>
              <a:off x="4157115" y="4930478"/>
              <a:ext cx="1991028" cy="1034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~ 12/8</a:t>
              </a:r>
              <a:endParaRPr/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FAA700"/>
                  </a:solidFill>
                  <a:latin typeface="Arial"/>
                  <a:ea typeface="Arial"/>
                  <a:cs typeface="Arial"/>
                  <a:sym typeface="Arial"/>
                </a:rPr>
                <a:t>평가 및 전개</a:t>
              </a:r>
              <a:endParaRPr sz="1400">
                <a:solidFill>
                  <a:srgbClr val="FAA7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한계점 및 개선사항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6" name="Google Shape;476;p14"/>
          <p:cNvGrpSpPr/>
          <p:nvPr/>
        </p:nvGrpSpPr>
        <p:grpSpPr>
          <a:xfrm>
            <a:off x="862032" y="3277512"/>
            <a:ext cx="1991028" cy="2236596"/>
            <a:chOff x="862032" y="3405615"/>
            <a:chExt cx="1991028" cy="2236596"/>
          </a:xfrm>
        </p:grpSpPr>
        <p:grpSp>
          <p:nvGrpSpPr>
            <p:cNvPr id="477" name="Google Shape;477;p14"/>
            <p:cNvGrpSpPr/>
            <p:nvPr/>
          </p:nvGrpSpPr>
          <p:grpSpPr>
            <a:xfrm>
              <a:off x="1335638" y="3405615"/>
              <a:ext cx="1085850" cy="1394393"/>
              <a:chOff x="1335638" y="3405615"/>
              <a:chExt cx="1085850" cy="1394393"/>
            </a:xfrm>
          </p:grpSpPr>
          <p:sp>
            <p:nvSpPr>
              <p:cNvPr id="478" name="Google Shape;478;p14"/>
              <p:cNvSpPr/>
              <p:nvPr/>
            </p:nvSpPr>
            <p:spPr>
              <a:xfrm rot="8100000">
                <a:off x="1512156" y="3551275"/>
                <a:ext cx="703306" cy="703304"/>
              </a:xfrm>
              <a:prstGeom prst="teardrop">
                <a:avLst>
                  <a:gd fmla="val 100000" name="adj"/>
                </a:avLst>
              </a:prstGeom>
              <a:solidFill>
                <a:srgbClr val="35DBA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9" name="Google Shape;479;p14"/>
              <p:cNvSpPr/>
              <p:nvPr/>
            </p:nvSpPr>
            <p:spPr>
              <a:xfrm>
                <a:off x="1626654" y="3688655"/>
                <a:ext cx="474314" cy="474314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0" name="Google Shape;480;p14"/>
              <p:cNvSpPr txBox="1"/>
              <p:nvPr/>
            </p:nvSpPr>
            <p:spPr>
              <a:xfrm>
                <a:off x="1335638" y="3821262"/>
                <a:ext cx="1085850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600">
                    <a:solidFill>
                      <a:srgbClr val="0C0C0C"/>
                    </a:solidFill>
                    <a:latin typeface="Arial"/>
                    <a:ea typeface="Arial"/>
                    <a:cs typeface="Arial"/>
                    <a:sym typeface="Arial"/>
                  </a:rPr>
                  <a:t>06</a:t>
                </a:r>
                <a:endParaRPr sz="16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14"/>
              <p:cNvSpPr/>
              <p:nvPr/>
            </p:nvSpPr>
            <p:spPr>
              <a:xfrm>
                <a:off x="1599115" y="4462892"/>
                <a:ext cx="529388" cy="60747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2" name="Google Shape;482;p14"/>
              <p:cNvSpPr/>
              <p:nvPr/>
            </p:nvSpPr>
            <p:spPr>
              <a:xfrm>
                <a:off x="1783397" y="4639184"/>
                <a:ext cx="160824" cy="16082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83" name="Google Shape;483;p14"/>
            <p:cNvSpPr txBox="1"/>
            <p:nvPr/>
          </p:nvSpPr>
          <p:spPr>
            <a:xfrm>
              <a:off x="862032" y="4930478"/>
              <a:ext cx="1991028" cy="7117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~ 12/15</a:t>
              </a:r>
              <a:endParaRPr/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FAA700"/>
                  </a:solidFill>
                  <a:latin typeface="Arial"/>
                  <a:ea typeface="Arial"/>
                  <a:cs typeface="Arial"/>
                  <a:sym typeface="Arial"/>
                </a:rPr>
                <a:t>발표</a:t>
              </a:r>
              <a:endParaRPr sz="1400">
                <a:solidFill>
                  <a:srgbClr val="FAA7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14"/>
          <p:cNvSpPr/>
          <p:nvPr/>
        </p:nvSpPr>
        <p:spPr>
          <a:xfrm>
            <a:off x="5064525" y="254337"/>
            <a:ext cx="2062950" cy="339105"/>
          </a:xfrm>
          <a:prstGeom prst="snip2SameRect">
            <a:avLst>
              <a:gd fmla="val 27381" name="adj1"/>
              <a:gd fmla="val 0" name="adj2"/>
            </a:avLst>
          </a:prstGeom>
          <a:solidFill>
            <a:srgbClr val="FFAC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001027"/>
                </a:solidFill>
                <a:latin typeface="Arial"/>
                <a:ea typeface="Arial"/>
                <a:cs typeface="Arial"/>
                <a:sym typeface="Arial"/>
              </a:rPr>
              <a:t>수행절차 및 방법</a:t>
            </a:r>
            <a:endParaRPr sz="2000">
              <a:solidFill>
                <a:srgbClr val="00102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5" name="Google Shape;485;p14"/>
          <p:cNvCxnSpPr/>
          <p:nvPr/>
        </p:nvCxnSpPr>
        <p:spPr>
          <a:xfrm>
            <a:off x="5064525" y="714565"/>
            <a:ext cx="2062950" cy="0"/>
          </a:xfrm>
          <a:prstGeom prst="straightConnector1">
            <a:avLst/>
          </a:prstGeom>
          <a:noFill/>
          <a:ln cap="flat" cmpd="sng" w="38100">
            <a:solidFill>
              <a:srgbClr val="FFAC0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6" name="Google Shape;486;p14"/>
          <p:cNvSpPr txBox="1"/>
          <p:nvPr/>
        </p:nvSpPr>
        <p:spPr>
          <a:xfrm>
            <a:off x="4380238" y="835689"/>
            <a:ext cx="343152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프로젝트 완료 과정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5"/>
          <p:cNvSpPr/>
          <p:nvPr/>
        </p:nvSpPr>
        <p:spPr>
          <a:xfrm>
            <a:off x="1" y="1579670"/>
            <a:ext cx="12191999" cy="2190904"/>
          </a:xfrm>
          <a:prstGeom prst="rect">
            <a:avLst/>
          </a:prstGeom>
          <a:solidFill>
            <a:srgbClr val="FFAC03"/>
          </a:solidFill>
          <a:ln>
            <a:noFill/>
          </a:ln>
          <a:effectLst>
            <a:outerShdw blurRad="635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3959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15"/>
          <p:cNvSpPr/>
          <p:nvPr/>
        </p:nvSpPr>
        <p:spPr>
          <a:xfrm>
            <a:off x="110066" y="1718975"/>
            <a:ext cx="11971867" cy="1944216"/>
          </a:xfrm>
          <a:prstGeom prst="rect">
            <a:avLst/>
          </a:prstGeom>
          <a:solidFill>
            <a:srgbClr val="FFAC03"/>
          </a:solidFill>
          <a:ln cap="flat" cmpd="sng" w="15875">
            <a:solidFill>
              <a:srgbClr val="939597">
                <a:alpha val="6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15"/>
          <p:cNvSpPr txBox="1"/>
          <p:nvPr/>
        </p:nvSpPr>
        <p:spPr>
          <a:xfrm>
            <a:off x="182860" y="1803510"/>
            <a:ext cx="287316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KDT 빅데이터-AI 양성과정</a:t>
            </a:r>
            <a:endParaRPr/>
          </a:p>
        </p:txBody>
      </p:sp>
      <p:sp>
        <p:nvSpPr>
          <p:cNvPr id="494" name="Google Shape;494;p15"/>
          <p:cNvSpPr txBox="1"/>
          <p:nvPr/>
        </p:nvSpPr>
        <p:spPr>
          <a:xfrm>
            <a:off x="5159896" y="2367345"/>
            <a:ext cx="676875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6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수행결과</a:t>
            </a:r>
            <a:endParaRPr/>
          </a:p>
        </p:txBody>
      </p:sp>
      <p:pic>
        <p:nvPicPr>
          <p:cNvPr id="495" name="Google Shape;49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2305" y="2154082"/>
            <a:ext cx="1074002" cy="1074002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15"/>
          <p:cNvSpPr txBox="1"/>
          <p:nvPr/>
        </p:nvSpPr>
        <p:spPr>
          <a:xfrm>
            <a:off x="5081209" y="4418944"/>
            <a:ext cx="2029582" cy="1681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Malgun Gothic"/>
              <a:buAutoNum type="arabicPeriod"/>
            </a:pPr>
            <a:r>
              <a:rPr lang="ko-KR" sz="1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탐색적 분석 및 전처리</a:t>
            </a:r>
            <a:endParaRPr sz="14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Malgun Gothic"/>
              <a:buAutoNum type="arabicPeriod"/>
            </a:pPr>
            <a:r>
              <a:rPr lang="ko-KR" sz="1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모델 개요</a:t>
            </a:r>
            <a:endParaRPr sz="14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Malgun Gothic"/>
              <a:buAutoNum type="arabicPeriod"/>
            </a:pPr>
            <a:r>
              <a:rPr lang="ko-KR" sz="1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모델 선정 및 분석</a:t>
            </a:r>
            <a:endParaRPr sz="14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Malgun Gothic"/>
              <a:buAutoNum type="arabicPeriod"/>
            </a:pPr>
            <a:r>
              <a:rPr lang="ko-KR" sz="1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모델 평가 및 개선</a:t>
            </a:r>
            <a:endParaRPr sz="14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Malgun Gothic"/>
              <a:buAutoNum type="arabicPeriod"/>
            </a:pPr>
            <a:r>
              <a:rPr lang="ko-KR" sz="1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시연 동영상</a:t>
            </a:r>
            <a:endParaRPr sz="14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6"/>
          <p:cNvSpPr/>
          <p:nvPr/>
        </p:nvSpPr>
        <p:spPr>
          <a:xfrm>
            <a:off x="4591652" y="2673534"/>
            <a:ext cx="3070108" cy="3070108"/>
          </a:xfrm>
          <a:prstGeom prst="rect">
            <a:avLst/>
          </a:prstGeom>
          <a:solidFill>
            <a:srgbClr val="FFDC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02" name="Google Shape;50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6192" y="2777726"/>
            <a:ext cx="2836486" cy="2226622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16"/>
          <p:cNvSpPr/>
          <p:nvPr/>
        </p:nvSpPr>
        <p:spPr>
          <a:xfrm>
            <a:off x="194789" y="714566"/>
            <a:ext cx="11802422" cy="5485636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E3E4E5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16"/>
          <p:cNvSpPr txBox="1"/>
          <p:nvPr/>
        </p:nvSpPr>
        <p:spPr>
          <a:xfrm>
            <a:off x="720178" y="2200328"/>
            <a:ext cx="2835010" cy="473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자연어 처리</a:t>
            </a:r>
            <a:endParaRPr/>
          </a:p>
        </p:txBody>
      </p:sp>
      <p:sp>
        <p:nvSpPr>
          <p:cNvPr id="505" name="Google Shape;505;p16"/>
          <p:cNvSpPr/>
          <p:nvPr/>
        </p:nvSpPr>
        <p:spPr>
          <a:xfrm>
            <a:off x="819303" y="1916583"/>
            <a:ext cx="3101646" cy="247472"/>
          </a:xfrm>
          <a:custGeom>
            <a:rect b="b" l="l" r="r" t="t"/>
            <a:pathLst>
              <a:path extrusionOk="0" h="219456" w="2750515">
                <a:moveTo>
                  <a:pt x="0" y="219456"/>
                </a:moveTo>
                <a:lnTo>
                  <a:pt x="2750515" y="219456"/>
                </a:lnTo>
                <a:lnTo>
                  <a:pt x="2531059" y="0"/>
                </a:lnTo>
              </a:path>
            </a:pathLst>
          </a:cu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6" name="Google Shape;506;p16"/>
          <p:cNvSpPr/>
          <p:nvPr/>
        </p:nvSpPr>
        <p:spPr>
          <a:xfrm>
            <a:off x="819303" y="2673534"/>
            <a:ext cx="3070108" cy="3070108"/>
          </a:xfrm>
          <a:prstGeom prst="rect">
            <a:avLst/>
          </a:prstGeom>
          <a:solidFill>
            <a:srgbClr val="FFECC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7" name="Google Shape;507;p16"/>
          <p:cNvSpPr txBox="1"/>
          <p:nvPr/>
        </p:nvSpPr>
        <p:spPr>
          <a:xfrm>
            <a:off x="898194" y="4743900"/>
            <a:ext cx="3090342" cy="1034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특수문자</a:t>
            </a:r>
            <a:r>
              <a:rPr lang="ko-KR" sz="14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sz="14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동의어</a:t>
            </a:r>
            <a:r>
              <a:rPr lang="ko-KR" sz="14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sz="14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불용어</a:t>
            </a:r>
            <a:r>
              <a:rPr lang="ko-KR" sz="14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처리 </a:t>
            </a:r>
            <a:endParaRPr sz="14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[~, %, .] 제외하고 모든 </a:t>
            </a:r>
            <a:r>
              <a:rPr lang="ko-KR" sz="14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특수문자 </a:t>
            </a:r>
            <a:r>
              <a:rPr lang="ko-KR" sz="14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제거</a:t>
            </a:r>
            <a:endParaRPr sz="14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언론사명 </a:t>
            </a:r>
            <a:r>
              <a:rPr lang="ko-KR" sz="14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/>
          </a:p>
        </p:txBody>
      </p:sp>
      <p:grpSp>
        <p:nvGrpSpPr>
          <p:cNvPr id="508" name="Google Shape;508;p16"/>
          <p:cNvGrpSpPr/>
          <p:nvPr/>
        </p:nvGrpSpPr>
        <p:grpSpPr>
          <a:xfrm>
            <a:off x="8319870" y="1916583"/>
            <a:ext cx="3286926" cy="3827059"/>
            <a:chOff x="8319870" y="1916583"/>
            <a:chExt cx="3286926" cy="3827059"/>
          </a:xfrm>
        </p:grpSpPr>
        <p:sp>
          <p:nvSpPr>
            <p:cNvPr id="509" name="Google Shape;509;p16"/>
            <p:cNvSpPr/>
            <p:nvPr/>
          </p:nvSpPr>
          <p:spPr>
            <a:xfrm>
              <a:off x="8418995" y="1916583"/>
              <a:ext cx="3101646" cy="247472"/>
            </a:xfrm>
            <a:custGeom>
              <a:rect b="b" l="l" r="r" t="t"/>
              <a:pathLst>
                <a:path extrusionOk="0" h="219456" w="2750515">
                  <a:moveTo>
                    <a:pt x="0" y="219456"/>
                  </a:moveTo>
                  <a:lnTo>
                    <a:pt x="2750515" y="219456"/>
                  </a:lnTo>
                  <a:lnTo>
                    <a:pt x="2531059" y="0"/>
                  </a:lnTo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0" name="Google Shape;510;p16"/>
            <p:cNvSpPr txBox="1"/>
            <p:nvPr/>
          </p:nvSpPr>
          <p:spPr>
            <a:xfrm>
              <a:off x="8319870" y="2200328"/>
              <a:ext cx="2835010" cy="3885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35DBA4"/>
                  </a:solidFill>
                  <a:latin typeface="Arial"/>
                  <a:ea typeface="Arial"/>
                  <a:cs typeface="Arial"/>
                  <a:sym typeface="Arial"/>
                </a:rPr>
                <a:t>After</a:t>
              </a:r>
              <a:endParaRPr sz="1400">
                <a:solidFill>
                  <a:srgbClr val="35DBA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16"/>
            <p:cNvSpPr/>
            <p:nvPr/>
          </p:nvSpPr>
          <p:spPr>
            <a:xfrm>
              <a:off x="8418995" y="2673534"/>
              <a:ext cx="3070108" cy="3070108"/>
            </a:xfrm>
            <a:prstGeom prst="rect">
              <a:avLst/>
            </a:prstGeom>
            <a:solidFill>
              <a:srgbClr val="FFC95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2" name="Google Shape;512;p16"/>
            <p:cNvSpPr txBox="1"/>
            <p:nvPr/>
          </p:nvSpPr>
          <p:spPr>
            <a:xfrm>
              <a:off x="8516454" y="4975284"/>
              <a:ext cx="3090342" cy="7117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자연어 처리 후 기사내용</a:t>
              </a:r>
              <a:endParaRPr sz="14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모델 성능을 높이기 위한 함수 실행</a:t>
              </a:r>
              <a:endParaRPr/>
            </a:p>
          </p:txBody>
        </p:sp>
      </p:grpSp>
      <p:sp>
        <p:nvSpPr>
          <p:cNvPr id="513" name="Google Shape;513;p16"/>
          <p:cNvSpPr/>
          <p:nvPr/>
        </p:nvSpPr>
        <p:spPr>
          <a:xfrm>
            <a:off x="4591652" y="1916583"/>
            <a:ext cx="3101646" cy="247472"/>
          </a:xfrm>
          <a:custGeom>
            <a:rect b="b" l="l" r="r" t="t"/>
            <a:pathLst>
              <a:path extrusionOk="0" h="219456" w="2750515">
                <a:moveTo>
                  <a:pt x="0" y="219456"/>
                </a:moveTo>
                <a:lnTo>
                  <a:pt x="2750515" y="219456"/>
                </a:lnTo>
                <a:lnTo>
                  <a:pt x="2531059" y="0"/>
                </a:lnTo>
              </a:path>
            </a:pathLst>
          </a:cu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4" name="Google Shape;514;p16"/>
          <p:cNvSpPr txBox="1"/>
          <p:nvPr/>
        </p:nvSpPr>
        <p:spPr>
          <a:xfrm>
            <a:off x="4492527" y="2200328"/>
            <a:ext cx="2835010" cy="473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Before</a:t>
            </a:r>
            <a:endParaRPr sz="1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16"/>
          <p:cNvSpPr txBox="1"/>
          <p:nvPr/>
        </p:nvSpPr>
        <p:spPr>
          <a:xfrm>
            <a:off x="4725538" y="5004348"/>
            <a:ext cx="3090342" cy="388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자연어 처리 전 기사 내용</a:t>
            </a:r>
            <a:endParaRPr/>
          </a:p>
        </p:txBody>
      </p:sp>
      <p:sp>
        <p:nvSpPr>
          <p:cNvPr id="516" name="Google Shape;516;p16"/>
          <p:cNvSpPr/>
          <p:nvPr/>
        </p:nvSpPr>
        <p:spPr>
          <a:xfrm>
            <a:off x="6077676" y="4355497"/>
            <a:ext cx="555787" cy="157539"/>
          </a:xfrm>
          <a:prstGeom prst="ellipse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7" name="Google Shape;517;p16"/>
          <p:cNvSpPr/>
          <p:nvPr/>
        </p:nvSpPr>
        <p:spPr>
          <a:xfrm>
            <a:off x="5421935" y="2833739"/>
            <a:ext cx="748751" cy="157539"/>
          </a:xfrm>
          <a:prstGeom prst="ellipse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8" name="Google Shape;518;p16"/>
          <p:cNvSpPr/>
          <p:nvPr/>
        </p:nvSpPr>
        <p:spPr>
          <a:xfrm>
            <a:off x="4662858" y="4782368"/>
            <a:ext cx="635817" cy="192916"/>
          </a:xfrm>
          <a:prstGeom prst="ellipse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9" name="Google Shape;519;p16"/>
          <p:cNvSpPr/>
          <p:nvPr/>
        </p:nvSpPr>
        <p:spPr>
          <a:xfrm>
            <a:off x="5064525" y="254337"/>
            <a:ext cx="2062950" cy="339105"/>
          </a:xfrm>
          <a:prstGeom prst="snip2SameRect">
            <a:avLst>
              <a:gd fmla="val 27381" name="adj1"/>
              <a:gd fmla="val 0" name="adj2"/>
            </a:avLst>
          </a:prstGeom>
          <a:solidFill>
            <a:srgbClr val="FFAC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001027"/>
                </a:solidFill>
                <a:latin typeface="Arial"/>
                <a:ea typeface="Arial"/>
                <a:cs typeface="Arial"/>
                <a:sym typeface="Arial"/>
              </a:rPr>
              <a:t>수행결과</a:t>
            </a:r>
            <a:endParaRPr/>
          </a:p>
        </p:txBody>
      </p:sp>
      <p:cxnSp>
        <p:nvCxnSpPr>
          <p:cNvPr id="520" name="Google Shape;520;p16"/>
          <p:cNvCxnSpPr/>
          <p:nvPr/>
        </p:nvCxnSpPr>
        <p:spPr>
          <a:xfrm>
            <a:off x="5064525" y="714565"/>
            <a:ext cx="2062950" cy="0"/>
          </a:xfrm>
          <a:prstGeom prst="straightConnector1">
            <a:avLst/>
          </a:prstGeom>
          <a:noFill/>
          <a:ln cap="flat" cmpd="sng" w="38100">
            <a:solidFill>
              <a:srgbClr val="FFAC0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1" name="Google Shape;521;p16"/>
          <p:cNvSpPr txBox="1"/>
          <p:nvPr/>
        </p:nvSpPr>
        <p:spPr>
          <a:xfrm>
            <a:off x="4380238" y="835689"/>
            <a:ext cx="343152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탐색적 분석 및 전처리</a:t>
            </a:r>
            <a:endParaRPr sz="16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522" name="Google Shape;522;p16"/>
          <p:cNvPicPr preferRelativeResize="0"/>
          <p:nvPr/>
        </p:nvPicPr>
        <p:blipFill rotWithShape="1">
          <a:blip r:embed="rId4">
            <a:alphaModFix/>
          </a:blip>
          <a:srcRect b="7353" l="3522" r="50001" t="5647"/>
          <a:stretch/>
        </p:blipFill>
        <p:spPr>
          <a:xfrm>
            <a:off x="1472031" y="2810224"/>
            <a:ext cx="1843886" cy="193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37007" y="2806258"/>
            <a:ext cx="2828382" cy="2169026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16"/>
          <p:cNvSpPr/>
          <p:nvPr/>
        </p:nvSpPr>
        <p:spPr>
          <a:xfrm>
            <a:off x="4696439" y="2833739"/>
            <a:ext cx="493235" cy="157539"/>
          </a:xfrm>
          <a:prstGeom prst="ellipse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7"/>
          <p:cNvSpPr/>
          <p:nvPr/>
        </p:nvSpPr>
        <p:spPr>
          <a:xfrm rot="8100000">
            <a:off x="4098800" y="775970"/>
            <a:ext cx="4006926" cy="4006914"/>
          </a:xfrm>
          <a:prstGeom prst="teardrop">
            <a:avLst>
              <a:gd fmla="val 100000" name="adj"/>
            </a:avLst>
          </a:prstGeom>
          <a:solidFill>
            <a:srgbClr val="35DB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0" name="Google Shape;530;p17"/>
          <p:cNvSpPr/>
          <p:nvPr/>
        </p:nvSpPr>
        <p:spPr>
          <a:xfrm>
            <a:off x="4751117" y="1451164"/>
            <a:ext cx="2702296" cy="270229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1" name="Google Shape;531;p17"/>
          <p:cNvSpPr txBox="1"/>
          <p:nvPr/>
        </p:nvSpPr>
        <p:spPr>
          <a:xfrm>
            <a:off x="3937822" y="2648423"/>
            <a:ext cx="435839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요약분석 모델</a:t>
            </a:r>
            <a:endParaRPr sz="32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17"/>
          <p:cNvSpPr/>
          <p:nvPr/>
        </p:nvSpPr>
        <p:spPr>
          <a:xfrm>
            <a:off x="4385491" y="5800906"/>
            <a:ext cx="3433544" cy="394004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3" name="Google Shape;533;p17"/>
          <p:cNvSpPr txBox="1"/>
          <p:nvPr/>
        </p:nvSpPr>
        <p:spPr>
          <a:xfrm>
            <a:off x="5137192" y="1895905"/>
            <a:ext cx="191761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Model </a:t>
            </a:r>
            <a:r>
              <a:rPr lang="ko-KR" sz="2000">
                <a:solidFill>
                  <a:srgbClr val="FAA700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000">
              <a:solidFill>
                <a:srgbClr val="FAA7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8"/>
          <p:cNvSpPr/>
          <p:nvPr/>
        </p:nvSpPr>
        <p:spPr>
          <a:xfrm>
            <a:off x="194789" y="714566"/>
            <a:ext cx="11802422" cy="5485636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E3E4E5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9" name="Google Shape;53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6262" y="1943100"/>
            <a:ext cx="3751140" cy="3315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05602" y="1943100"/>
            <a:ext cx="4242978" cy="1532522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18"/>
          <p:cNvSpPr/>
          <p:nvPr/>
        </p:nvSpPr>
        <p:spPr>
          <a:xfrm>
            <a:off x="1523507" y="1682279"/>
            <a:ext cx="1265626" cy="345171"/>
          </a:xfrm>
          <a:prstGeom prst="roundRect">
            <a:avLst>
              <a:gd fmla="val 16667" name="adj"/>
            </a:avLst>
          </a:prstGeom>
          <a:solidFill>
            <a:srgbClr val="FAA700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원문내용</a:t>
            </a:r>
            <a:endParaRPr/>
          </a:p>
        </p:txBody>
      </p:sp>
      <p:sp>
        <p:nvSpPr>
          <p:cNvPr id="542" name="Google Shape;542;p18"/>
          <p:cNvSpPr/>
          <p:nvPr/>
        </p:nvSpPr>
        <p:spPr>
          <a:xfrm>
            <a:off x="7010635" y="1682279"/>
            <a:ext cx="1265626" cy="345171"/>
          </a:xfrm>
          <a:prstGeom prst="roundRect">
            <a:avLst>
              <a:gd fmla="val 16667" name="adj"/>
            </a:avLst>
          </a:prstGeom>
          <a:solidFill>
            <a:srgbClr val="FAA700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요약내용</a:t>
            </a:r>
            <a:endParaRPr/>
          </a:p>
        </p:txBody>
      </p:sp>
      <p:pic>
        <p:nvPicPr>
          <p:cNvPr id="543" name="Google Shape;543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61360" y="2070810"/>
            <a:ext cx="1069280" cy="10692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4" name="Google Shape;544;p18"/>
          <p:cNvCxnSpPr/>
          <p:nvPr/>
        </p:nvCxnSpPr>
        <p:spPr>
          <a:xfrm>
            <a:off x="7022512" y="3693934"/>
            <a:ext cx="4035067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545" name="Google Shape;545;p18"/>
          <p:cNvSpPr txBox="1"/>
          <p:nvPr/>
        </p:nvSpPr>
        <p:spPr>
          <a:xfrm>
            <a:off x="6963822" y="3817335"/>
            <a:ext cx="3409203" cy="1681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Sumy Library </a:t>
            </a: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사용하여,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긴 본문 기사 내용을 </a:t>
            </a:r>
            <a:r>
              <a:rPr lang="ko-KR" sz="14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2~3개의 문장으로 요약</a:t>
            </a:r>
            <a:endParaRPr sz="1400">
              <a:solidFill>
                <a:srgbClr val="FF69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69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원문내용을 Feature</a:t>
            </a:r>
            <a:r>
              <a:rPr lang="ko-KR" sz="1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로, </a:t>
            </a:r>
            <a:r>
              <a:rPr lang="ko-KR" sz="14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요약내용을 Target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으로 지정한 요약분석모델 학습</a:t>
            </a:r>
            <a:endParaRPr sz="14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18"/>
          <p:cNvSpPr/>
          <p:nvPr/>
        </p:nvSpPr>
        <p:spPr>
          <a:xfrm>
            <a:off x="5064525" y="254337"/>
            <a:ext cx="2062950" cy="339105"/>
          </a:xfrm>
          <a:prstGeom prst="snip2SameRect">
            <a:avLst>
              <a:gd fmla="val 27381" name="adj1"/>
              <a:gd fmla="val 0" name="adj2"/>
            </a:avLst>
          </a:prstGeom>
          <a:solidFill>
            <a:srgbClr val="FFAC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001027"/>
                </a:solidFill>
                <a:latin typeface="Arial"/>
                <a:ea typeface="Arial"/>
                <a:cs typeface="Arial"/>
                <a:sym typeface="Arial"/>
              </a:rPr>
              <a:t>수행결과</a:t>
            </a:r>
            <a:endParaRPr/>
          </a:p>
        </p:txBody>
      </p:sp>
      <p:cxnSp>
        <p:nvCxnSpPr>
          <p:cNvPr id="547" name="Google Shape;547;p18"/>
          <p:cNvCxnSpPr/>
          <p:nvPr/>
        </p:nvCxnSpPr>
        <p:spPr>
          <a:xfrm>
            <a:off x="5064525" y="714565"/>
            <a:ext cx="2062950" cy="0"/>
          </a:xfrm>
          <a:prstGeom prst="straightConnector1">
            <a:avLst/>
          </a:prstGeom>
          <a:noFill/>
          <a:ln cap="flat" cmpd="sng" w="38100">
            <a:solidFill>
              <a:srgbClr val="FFAC0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48" name="Google Shape;548;p18"/>
          <p:cNvSpPr txBox="1"/>
          <p:nvPr/>
        </p:nvSpPr>
        <p:spPr>
          <a:xfrm>
            <a:off x="4380238" y="835689"/>
            <a:ext cx="343152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모델 개요 - </a:t>
            </a:r>
            <a:r>
              <a:rPr lang="ko-KR" sz="1600">
                <a:solidFill>
                  <a:srgbClr val="FFAC03"/>
                </a:solidFill>
                <a:latin typeface="Arial"/>
                <a:ea typeface="Arial"/>
                <a:cs typeface="Arial"/>
                <a:sym typeface="Arial"/>
              </a:rPr>
              <a:t>요약모델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9"/>
          <p:cNvSpPr/>
          <p:nvPr/>
        </p:nvSpPr>
        <p:spPr>
          <a:xfrm>
            <a:off x="8459376" y="2277489"/>
            <a:ext cx="3070108" cy="3070108"/>
          </a:xfrm>
          <a:prstGeom prst="rect">
            <a:avLst/>
          </a:prstGeom>
          <a:solidFill>
            <a:srgbClr val="FFECC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4" name="Google Shape;554;p19"/>
          <p:cNvSpPr/>
          <p:nvPr/>
        </p:nvSpPr>
        <p:spPr>
          <a:xfrm>
            <a:off x="4628687" y="2277489"/>
            <a:ext cx="3070108" cy="3070108"/>
          </a:xfrm>
          <a:prstGeom prst="rect">
            <a:avLst/>
          </a:prstGeom>
          <a:solidFill>
            <a:srgbClr val="FFECC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5" name="Google Shape;555;p19"/>
          <p:cNvSpPr/>
          <p:nvPr/>
        </p:nvSpPr>
        <p:spPr>
          <a:xfrm>
            <a:off x="910268" y="2277489"/>
            <a:ext cx="3070108" cy="3070108"/>
          </a:xfrm>
          <a:prstGeom prst="rect">
            <a:avLst/>
          </a:prstGeom>
          <a:solidFill>
            <a:srgbClr val="FFECC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6" name="Google Shape;556;p19"/>
          <p:cNvSpPr/>
          <p:nvPr/>
        </p:nvSpPr>
        <p:spPr>
          <a:xfrm>
            <a:off x="194789" y="714566"/>
            <a:ext cx="11802422" cy="5485636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E3E4E5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7" name="Google Shape;557;p19"/>
          <p:cNvCxnSpPr/>
          <p:nvPr/>
        </p:nvCxnSpPr>
        <p:spPr>
          <a:xfrm>
            <a:off x="4305554" y="2282498"/>
            <a:ext cx="0" cy="2207794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558" name="Google Shape;558;p19"/>
          <p:cNvCxnSpPr/>
          <p:nvPr/>
        </p:nvCxnSpPr>
        <p:spPr>
          <a:xfrm>
            <a:off x="8058261" y="2282498"/>
            <a:ext cx="0" cy="2207794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559" name="Google Shape;559;p19"/>
          <p:cNvSpPr/>
          <p:nvPr/>
        </p:nvSpPr>
        <p:spPr>
          <a:xfrm>
            <a:off x="944046" y="1899492"/>
            <a:ext cx="1658618" cy="387682"/>
          </a:xfrm>
          <a:prstGeom prst="roundRect">
            <a:avLst>
              <a:gd fmla="val 16667" name="adj"/>
            </a:avLst>
          </a:prstGeom>
          <a:solidFill>
            <a:srgbClr val="263F6B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선형회귀(Loss)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19"/>
          <p:cNvSpPr/>
          <p:nvPr/>
        </p:nvSpPr>
        <p:spPr>
          <a:xfrm>
            <a:off x="8476879" y="1899492"/>
            <a:ext cx="1030986" cy="387682"/>
          </a:xfrm>
          <a:prstGeom prst="roundRect">
            <a:avLst>
              <a:gd fmla="val 16667" name="adj"/>
            </a:avLst>
          </a:prstGeom>
          <a:solidFill>
            <a:srgbClr val="263F6B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GBM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19"/>
          <p:cNvSpPr/>
          <p:nvPr/>
        </p:nvSpPr>
        <p:spPr>
          <a:xfrm>
            <a:off x="9525368" y="1899492"/>
            <a:ext cx="1805874" cy="387682"/>
          </a:xfrm>
          <a:prstGeom prst="roundRect">
            <a:avLst>
              <a:gd fmla="val 16667" name="adj"/>
            </a:avLst>
          </a:prstGeom>
          <a:solidFill>
            <a:srgbClr val="263F6B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랜덤포레스트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2" name="Google Shape;56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3895" y="2410574"/>
            <a:ext cx="2902854" cy="1747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00164" y="2410574"/>
            <a:ext cx="2927154" cy="184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91290" y="4153291"/>
            <a:ext cx="2936027" cy="281267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19"/>
          <p:cNvSpPr txBox="1"/>
          <p:nvPr/>
        </p:nvSpPr>
        <p:spPr>
          <a:xfrm>
            <a:off x="944046" y="4208743"/>
            <a:ext cx="4378649" cy="1034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Epoch가 진행될수록 </a:t>
            </a:r>
            <a:r>
              <a:rPr lang="ko-KR" sz="14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Train loss가 </a:t>
            </a:r>
            <a:endParaRPr sz="1400">
              <a:solidFill>
                <a:srgbClr val="FF69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감소</a:t>
            </a: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함에 따라 모델의 훈련 데이터에 대한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예측 능력이 향상되고 있음을 확인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19"/>
          <p:cNvSpPr txBox="1"/>
          <p:nvPr/>
        </p:nvSpPr>
        <p:spPr>
          <a:xfrm>
            <a:off x="4659014" y="4504778"/>
            <a:ext cx="2936027" cy="7117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평균 제곱오차(MSE)가 0</a:t>
            </a: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에 </a:t>
            </a:r>
            <a:r>
              <a:rPr lang="ko-KR" sz="14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가까움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모델이 데이터를 잘 적합한 것으로 판단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19"/>
          <p:cNvSpPr/>
          <p:nvPr/>
        </p:nvSpPr>
        <p:spPr>
          <a:xfrm>
            <a:off x="4639236" y="1899492"/>
            <a:ext cx="1658618" cy="387682"/>
          </a:xfrm>
          <a:prstGeom prst="roundRect">
            <a:avLst>
              <a:gd fmla="val 16667" name="adj"/>
            </a:avLst>
          </a:prstGeom>
          <a:solidFill>
            <a:srgbClr val="263F6B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선형회귀(MSE)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19"/>
          <p:cNvSpPr txBox="1"/>
          <p:nvPr/>
        </p:nvSpPr>
        <p:spPr>
          <a:xfrm>
            <a:off x="8476879" y="4366279"/>
            <a:ext cx="2936027" cy="1034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GBM과 랜덤포레스트도</a:t>
            </a:r>
            <a:r>
              <a:rPr lang="ko-KR" sz="14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 평균제곱오차</a:t>
            </a:r>
            <a:endParaRPr sz="1400">
              <a:solidFill>
                <a:srgbClr val="FF69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(MSE)가 </a:t>
            </a: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큰 차이는 나지 않지만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선형회귀 모델보다 높게 나타남</a:t>
            </a:r>
            <a:endParaRPr sz="1400">
              <a:solidFill>
                <a:srgbClr val="FF69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19"/>
          <p:cNvSpPr txBox="1"/>
          <p:nvPr/>
        </p:nvSpPr>
        <p:spPr>
          <a:xfrm>
            <a:off x="3727371" y="5425467"/>
            <a:ext cx="4737259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KoBERT 모델로 임베딩</a:t>
            </a:r>
            <a:r>
              <a:rPr lang="ko-KR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하였기 때문에 모델 비교 의미 X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But. 모델 예측결과가 임베딩 된 수치 데이터로 표기</a:t>
            </a:r>
            <a:endParaRPr sz="1600">
              <a:solidFill>
                <a:srgbClr val="FF69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0" name="Google Shape;570;p19"/>
          <p:cNvPicPr preferRelativeResize="0"/>
          <p:nvPr/>
        </p:nvPicPr>
        <p:blipFill rotWithShape="1">
          <a:blip r:embed="rId6">
            <a:alphaModFix/>
          </a:blip>
          <a:srcRect b="31739" l="0" r="0" t="15458"/>
          <a:stretch/>
        </p:blipFill>
        <p:spPr>
          <a:xfrm>
            <a:off x="8534106" y="4189464"/>
            <a:ext cx="2920648" cy="130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34106" y="2410573"/>
            <a:ext cx="2904626" cy="1785977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19"/>
          <p:cNvSpPr/>
          <p:nvPr/>
        </p:nvSpPr>
        <p:spPr>
          <a:xfrm>
            <a:off x="5064525" y="254337"/>
            <a:ext cx="2062950" cy="339105"/>
          </a:xfrm>
          <a:prstGeom prst="snip2SameRect">
            <a:avLst>
              <a:gd fmla="val 27381" name="adj1"/>
              <a:gd fmla="val 0" name="adj2"/>
            </a:avLst>
          </a:prstGeom>
          <a:solidFill>
            <a:srgbClr val="FFAC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001027"/>
                </a:solidFill>
                <a:latin typeface="Arial"/>
                <a:ea typeface="Arial"/>
                <a:cs typeface="Arial"/>
                <a:sym typeface="Arial"/>
              </a:rPr>
              <a:t>수행결과</a:t>
            </a:r>
            <a:endParaRPr/>
          </a:p>
        </p:txBody>
      </p:sp>
      <p:cxnSp>
        <p:nvCxnSpPr>
          <p:cNvPr id="573" name="Google Shape;573;p19"/>
          <p:cNvCxnSpPr/>
          <p:nvPr/>
        </p:nvCxnSpPr>
        <p:spPr>
          <a:xfrm>
            <a:off x="5064525" y="714565"/>
            <a:ext cx="2062950" cy="0"/>
          </a:xfrm>
          <a:prstGeom prst="straightConnector1">
            <a:avLst/>
          </a:prstGeom>
          <a:noFill/>
          <a:ln cap="flat" cmpd="sng" w="38100">
            <a:solidFill>
              <a:srgbClr val="FFAC0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4" name="Google Shape;574;p19"/>
          <p:cNvSpPr txBox="1"/>
          <p:nvPr/>
        </p:nvSpPr>
        <p:spPr>
          <a:xfrm>
            <a:off x="4380238" y="835689"/>
            <a:ext cx="343152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모델 개요 - </a:t>
            </a:r>
            <a:r>
              <a:rPr lang="ko-KR" sz="1600">
                <a:solidFill>
                  <a:srgbClr val="FFAC03"/>
                </a:solidFill>
                <a:latin typeface="Arial"/>
                <a:ea typeface="Arial"/>
                <a:cs typeface="Arial"/>
                <a:sym typeface="Arial"/>
              </a:rPr>
              <a:t>요약모델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Google Shape;97;p2"/>
          <p:cNvCxnSpPr/>
          <p:nvPr/>
        </p:nvCxnSpPr>
        <p:spPr>
          <a:xfrm>
            <a:off x="1612900" y="2658901"/>
            <a:ext cx="8966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98" name="Google Shape;98;p2"/>
          <p:cNvSpPr/>
          <p:nvPr/>
        </p:nvSpPr>
        <p:spPr>
          <a:xfrm rot="10800000">
            <a:off x="1585365" y="2546714"/>
            <a:ext cx="237642" cy="237642"/>
          </a:xfrm>
          <a:prstGeom prst="ellipse">
            <a:avLst/>
          </a:prstGeom>
          <a:solidFill>
            <a:srgbClr val="001027"/>
          </a:solidFill>
          <a:ln cap="flat" cmpd="sng" w="76200">
            <a:solidFill>
              <a:srgbClr val="FFAC0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1130021" y="1882535"/>
            <a:ext cx="10858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Step 01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/>
          <p:nvPr/>
        </p:nvSpPr>
        <p:spPr>
          <a:xfrm>
            <a:off x="675558" y="3052037"/>
            <a:ext cx="2064784" cy="339105"/>
          </a:xfrm>
          <a:prstGeom prst="snip2SameRect">
            <a:avLst>
              <a:gd fmla="val 27381" name="adj1"/>
              <a:gd fmla="val 0" name="adj2"/>
            </a:avLst>
          </a:prstGeom>
          <a:solidFill>
            <a:srgbClr val="FFAC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rgbClr val="001027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/>
          </a:p>
        </p:txBody>
      </p:sp>
      <p:sp>
        <p:nvSpPr>
          <p:cNvPr id="101" name="Google Shape;101;p2"/>
          <p:cNvSpPr/>
          <p:nvPr/>
        </p:nvSpPr>
        <p:spPr>
          <a:xfrm rot="10800000">
            <a:off x="10456515" y="2546714"/>
            <a:ext cx="237642" cy="237642"/>
          </a:xfrm>
          <a:prstGeom prst="ellipse">
            <a:avLst/>
          </a:prstGeom>
          <a:solidFill>
            <a:srgbClr val="001027"/>
          </a:solidFill>
          <a:ln cap="flat" cmpd="sng" w="76200">
            <a:solidFill>
              <a:srgbClr val="FFAC0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10001171" y="1882535"/>
            <a:ext cx="10858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Step 05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9546708" y="3052037"/>
            <a:ext cx="2064784" cy="339105"/>
          </a:xfrm>
          <a:prstGeom prst="snip2SameRect">
            <a:avLst>
              <a:gd fmla="val 27381" name="adj1"/>
              <a:gd fmla="val 0" name="adj2"/>
            </a:avLst>
          </a:prstGeom>
          <a:solidFill>
            <a:srgbClr val="FFAC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rgbClr val="001027"/>
                </a:solidFill>
                <a:latin typeface="Arial"/>
                <a:ea typeface="Arial"/>
                <a:cs typeface="Arial"/>
                <a:sym typeface="Arial"/>
              </a:rPr>
              <a:t>자체 평가 의견</a:t>
            </a:r>
            <a:endParaRPr/>
          </a:p>
        </p:txBody>
      </p:sp>
      <p:sp>
        <p:nvSpPr>
          <p:cNvPr id="104" name="Google Shape;104;p2"/>
          <p:cNvSpPr/>
          <p:nvPr/>
        </p:nvSpPr>
        <p:spPr>
          <a:xfrm rot="10800000">
            <a:off x="8238729" y="2546714"/>
            <a:ext cx="237642" cy="237642"/>
          </a:xfrm>
          <a:prstGeom prst="ellipse">
            <a:avLst/>
          </a:prstGeom>
          <a:solidFill>
            <a:srgbClr val="001027"/>
          </a:solidFill>
          <a:ln cap="flat" cmpd="sng" w="76200">
            <a:solidFill>
              <a:srgbClr val="FFAC0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7783385" y="1882535"/>
            <a:ext cx="10858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Step 04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7328922" y="3052037"/>
            <a:ext cx="2064784" cy="339105"/>
          </a:xfrm>
          <a:prstGeom prst="snip2SameRect">
            <a:avLst>
              <a:gd fmla="val 27381" name="adj1"/>
              <a:gd fmla="val 0" name="adj2"/>
            </a:avLst>
          </a:prstGeom>
          <a:solidFill>
            <a:srgbClr val="FFAC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rgbClr val="001027"/>
                </a:solidFill>
                <a:latin typeface="Arial"/>
                <a:ea typeface="Arial"/>
                <a:cs typeface="Arial"/>
                <a:sym typeface="Arial"/>
              </a:rPr>
              <a:t>수행결과</a:t>
            </a:r>
            <a:endParaRPr/>
          </a:p>
        </p:txBody>
      </p:sp>
      <p:sp>
        <p:nvSpPr>
          <p:cNvPr id="107" name="Google Shape;107;p2"/>
          <p:cNvSpPr/>
          <p:nvPr/>
        </p:nvSpPr>
        <p:spPr>
          <a:xfrm rot="10800000">
            <a:off x="6020941" y="2546714"/>
            <a:ext cx="237642" cy="237642"/>
          </a:xfrm>
          <a:prstGeom prst="ellipse">
            <a:avLst/>
          </a:prstGeom>
          <a:solidFill>
            <a:srgbClr val="001027"/>
          </a:solidFill>
          <a:ln cap="flat" cmpd="sng" w="76200">
            <a:solidFill>
              <a:srgbClr val="FFAC0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5565597" y="1882535"/>
            <a:ext cx="10858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Step 03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5044520" y="3052037"/>
            <a:ext cx="2198012" cy="339105"/>
          </a:xfrm>
          <a:prstGeom prst="snip2SameRect">
            <a:avLst>
              <a:gd fmla="val 27381" name="adj1"/>
              <a:gd fmla="val 0" name="adj2"/>
            </a:avLst>
          </a:prstGeom>
          <a:solidFill>
            <a:srgbClr val="FFAC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rgbClr val="001027"/>
                </a:solidFill>
                <a:latin typeface="Arial"/>
                <a:ea typeface="Arial"/>
                <a:cs typeface="Arial"/>
                <a:sym typeface="Arial"/>
              </a:rPr>
              <a:t>수행절차 및 방법</a:t>
            </a:r>
            <a:endParaRPr/>
          </a:p>
        </p:txBody>
      </p:sp>
      <p:sp>
        <p:nvSpPr>
          <p:cNvPr id="110" name="Google Shape;110;p2"/>
          <p:cNvSpPr/>
          <p:nvPr/>
        </p:nvSpPr>
        <p:spPr>
          <a:xfrm rot="10800000">
            <a:off x="3803153" y="2546714"/>
            <a:ext cx="237642" cy="237642"/>
          </a:xfrm>
          <a:prstGeom prst="ellipse">
            <a:avLst/>
          </a:prstGeom>
          <a:solidFill>
            <a:srgbClr val="001027"/>
          </a:solidFill>
          <a:ln cap="flat" cmpd="sng" w="76200">
            <a:solidFill>
              <a:srgbClr val="FFAC0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3347809" y="1882535"/>
            <a:ext cx="10858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Step 02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2893346" y="3052037"/>
            <a:ext cx="2064784" cy="339105"/>
          </a:xfrm>
          <a:prstGeom prst="snip2SameRect">
            <a:avLst>
              <a:gd fmla="val 27381" name="adj1"/>
              <a:gd fmla="val 0" name="adj2"/>
            </a:avLst>
          </a:prstGeom>
          <a:solidFill>
            <a:srgbClr val="FFAC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rgbClr val="001027"/>
                </a:solidFill>
                <a:latin typeface="Arial"/>
                <a:ea typeface="Arial"/>
                <a:cs typeface="Arial"/>
                <a:sym typeface="Arial"/>
              </a:rPr>
              <a:t>팀구성 및 역할</a:t>
            </a:r>
            <a:endParaRPr/>
          </a:p>
        </p:txBody>
      </p:sp>
      <p:pic>
        <p:nvPicPr>
          <p:cNvPr id="113" name="Google Shape;1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899" y="3466859"/>
            <a:ext cx="1266574" cy="1266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47616" y="3679716"/>
            <a:ext cx="948716" cy="94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23748" y="3563885"/>
            <a:ext cx="1169548" cy="1169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20549" y="3611658"/>
            <a:ext cx="1074002" cy="1074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933349" y="3511939"/>
            <a:ext cx="1221494" cy="1221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"/>
          <p:cNvSpPr txBox="1"/>
          <p:nvPr/>
        </p:nvSpPr>
        <p:spPr>
          <a:xfrm>
            <a:off x="689395" y="4889953"/>
            <a:ext cx="2235474" cy="1681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Malgun Gothic"/>
              <a:buAutoNum type="arabicPeriod"/>
            </a:pPr>
            <a:r>
              <a:rPr b="0" i="0" lang="ko-KR" sz="14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프로젝트 주제 선정배경</a:t>
            </a:r>
            <a:endParaRPr b="0" i="0" sz="14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Malgun Gothic"/>
              <a:buAutoNum type="arabicPeriod"/>
            </a:pPr>
            <a:r>
              <a:rPr b="0" i="0" lang="ko-KR" sz="14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프로젝트 구현내용</a:t>
            </a:r>
            <a:endParaRPr b="0" i="0" sz="14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Malgun Gothic"/>
              <a:buAutoNum type="arabicPeriod"/>
            </a:pPr>
            <a:r>
              <a:rPr b="0" i="0" lang="ko-KR" sz="14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b="0" i="0" sz="14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Malgun Gothic"/>
              <a:buAutoNum type="arabicPeriod"/>
            </a:pPr>
            <a:r>
              <a:rPr b="0" i="0" lang="ko-KR" sz="14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프로젝트 구조</a:t>
            </a:r>
            <a:endParaRPr b="0" i="0" sz="14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Malgun Gothic"/>
              <a:buAutoNum type="arabicPeriod"/>
            </a:pPr>
            <a:r>
              <a:rPr b="0" i="0" lang="ko-KR" sz="14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기대효과</a:t>
            </a:r>
            <a:endParaRPr/>
          </a:p>
        </p:txBody>
      </p:sp>
      <p:sp>
        <p:nvSpPr>
          <p:cNvPr id="119" name="Google Shape;119;p2"/>
          <p:cNvSpPr txBox="1"/>
          <p:nvPr/>
        </p:nvSpPr>
        <p:spPr>
          <a:xfrm>
            <a:off x="2875943" y="4889953"/>
            <a:ext cx="2029582" cy="1358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Malgun Gothic"/>
              <a:buAutoNum type="arabicPeriod"/>
            </a:pPr>
            <a:r>
              <a:rPr b="0" i="0" lang="ko-KR" sz="14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구성원별로 프로젝트를 진행하면서 주도적으로 참여한 부분을 중심으로 작성</a:t>
            </a:r>
            <a:endParaRPr/>
          </a:p>
        </p:txBody>
      </p:sp>
      <p:sp>
        <p:nvSpPr>
          <p:cNvPr id="120" name="Google Shape;120;p2"/>
          <p:cNvSpPr txBox="1"/>
          <p:nvPr/>
        </p:nvSpPr>
        <p:spPr>
          <a:xfrm>
            <a:off x="5093731" y="4889953"/>
            <a:ext cx="2029582" cy="1034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Malgun Gothic"/>
              <a:buAutoNum type="arabicPeriod"/>
            </a:pPr>
            <a:r>
              <a:rPr b="0" i="0" lang="ko-KR" sz="14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프로젝트 사전 기획</a:t>
            </a:r>
            <a:endParaRPr b="0" i="0" sz="14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Malgun Gothic"/>
              <a:buAutoNum type="arabicPeriod"/>
            </a:pPr>
            <a:r>
              <a:rPr b="0" i="0" lang="ko-KR" sz="14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프로젝트 수행</a:t>
            </a:r>
            <a:endParaRPr b="0" i="0" sz="14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Malgun Gothic"/>
              <a:buAutoNum type="arabicPeriod"/>
            </a:pPr>
            <a:r>
              <a:rPr b="0" i="0" lang="ko-KR" sz="14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프로젝트 완료 과정</a:t>
            </a:r>
            <a:endParaRPr/>
          </a:p>
        </p:txBody>
      </p:sp>
      <p:sp>
        <p:nvSpPr>
          <p:cNvPr id="121" name="Google Shape;121;p2"/>
          <p:cNvSpPr txBox="1"/>
          <p:nvPr/>
        </p:nvSpPr>
        <p:spPr>
          <a:xfrm>
            <a:off x="7311519" y="4889953"/>
            <a:ext cx="2029582" cy="1681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Malgun Gothic"/>
              <a:buAutoNum type="arabicPeriod"/>
            </a:pPr>
            <a:r>
              <a:rPr b="0" i="0" lang="ko-KR" sz="14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탐색적 분석 및 전처리</a:t>
            </a:r>
            <a:endParaRPr b="0" i="0" sz="14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Malgun Gothic"/>
              <a:buAutoNum type="arabicPeriod"/>
            </a:pPr>
            <a:r>
              <a:rPr b="0" i="0" lang="ko-KR" sz="14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모델 개요</a:t>
            </a:r>
            <a:endParaRPr b="0" i="0" sz="14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Malgun Gothic"/>
              <a:buAutoNum type="arabicPeriod"/>
            </a:pPr>
            <a:r>
              <a:rPr b="0" i="0" lang="ko-KR" sz="14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모델 선정 및 분석</a:t>
            </a:r>
            <a:endParaRPr b="0" i="0" sz="14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Malgun Gothic"/>
              <a:buAutoNum type="arabicPeriod"/>
            </a:pPr>
            <a:r>
              <a:rPr b="0" i="0" lang="ko-KR" sz="14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모델 평가 및 개선</a:t>
            </a:r>
            <a:endParaRPr b="0" i="0" sz="14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Malgun Gothic"/>
              <a:buAutoNum type="arabicPeriod"/>
            </a:pPr>
            <a:r>
              <a:rPr b="0" i="0" lang="ko-KR" sz="14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시연 동영상</a:t>
            </a:r>
            <a:endParaRPr b="0" i="0" sz="14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"/>
          <p:cNvSpPr txBox="1"/>
          <p:nvPr/>
        </p:nvSpPr>
        <p:spPr>
          <a:xfrm>
            <a:off x="9560545" y="4889953"/>
            <a:ext cx="2029582" cy="388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Malgun Gothic"/>
              <a:buAutoNum type="arabicPeriod"/>
            </a:pPr>
            <a:r>
              <a:rPr b="0" i="0" lang="ko-KR" sz="14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한계점 및 개선사항</a:t>
            </a:r>
            <a:endParaRPr b="0" i="0" sz="14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"/>
          <p:cNvSpPr txBox="1"/>
          <p:nvPr/>
        </p:nvSpPr>
        <p:spPr>
          <a:xfrm>
            <a:off x="3653563" y="613121"/>
            <a:ext cx="488487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00" u="none" cap="none" strike="noStrike">
                <a:solidFill>
                  <a:srgbClr val="FFAC03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b="0" i="0" sz="3600" u="none" cap="none" strike="noStrike">
              <a:solidFill>
                <a:srgbClr val="FFAC0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20"/>
          <p:cNvSpPr/>
          <p:nvPr/>
        </p:nvSpPr>
        <p:spPr>
          <a:xfrm>
            <a:off x="194789" y="714566"/>
            <a:ext cx="11802422" cy="5485636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E3E4E5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20"/>
          <p:cNvSpPr/>
          <p:nvPr/>
        </p:nvSpPr>
        <p:spPr>
          <a:xfrm>
            <a:off x="651495" y="1682279"/>
            <a:ext cx="1903979" cy="345171"/>
          </a:xfrm>
          <a:prstGeom prst="roundRect">
            <a:avLst>
              <a:gd fmla="val 16667" name="adj"/>
            </a:avLst>
          </a:prstGeom>
          <a:solidFill>
            <a:srgbClr val="FAA700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KoBERT 임베딩</a:t>
            </a:r>
            <a:endParaRPr sz="18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20"/>
          <p:cNvSpPr txBox="1"/>
          <p:nvPr/>
        </p:nvSpPr>
        <p:spPr>
          <a:xfrm>
            <a:off x="635675" y="3817335"/>
            <a:ext cx="3850734" cy="1034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KoBERT를 사용한 임베딩이란 ?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사람이 쓰는 자연어를 컴퓨터가 보고 인식할 수 있게 </a:t>
            </a:r>
            <a:endParaRPr sz="14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숫자형태인 벡터화(vector) 시킨 결과</a:t>
            </a:r>
            <a:endParaRPr sz="14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20"/>
          <p:cNvSpPr/>
          <p:nvPr/>
        </p:nvSpPr>
        <p:spPr>
          <a:xfrm>
            <a:off x="5064525" y="254337"/>
            <a:ext cx="2062950" cy="339105"/>
          </a:xfrm>
          <a:prstGeom prst="snip2SameRect">
            <a:avLst>
              <a:gd fmla="val 27381" name="adj1"/>
              <a:gd fmla="val 0" name="adj2"/>
            </a:avLst>
          </a:prstGeom>
          <a:solidFill>
            <a:srgbClr val="FFAC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001027"/>
                </a:solidFill>
                <a:latin typeface="Arial"/>
                <a:ea typeface="Arial"/>
                <a:cs typeface="Arial"/>
                <a:sym typeface="Arial"/>
              </a:rPr>
              <a:t>수행결과</a:t>
            </a:r>
            <a:endParaRPr/>
          </a:p>
        </p:txBody>
      </p:sp>
      <p:cxnSp>
        <p:nvCxnSpPr>
          <p:cNvPr id="583" name="Google Shape;583;p20"/>
          <p:cNvCxnSpPr/>
          <p:nvPr/>
        </p:nvCxnSpPr>
        <p:spPr>
          <a:xfrm>
            <a:off x="5064525" y="714565"/>
            <a:ext cx="2062950" cy="0"/>
          </a:xfrm>
          <a:prstGeom prst="straightConnector1">
            <a:avLst/>
          </a:prstGeom>
          <a:noFill/>
          <a:ln cap="flat" cmpd="sng" w="38100">
            <a:solidFill>
              <a:srgbClr val="FFAC0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4" name="Google Shape;584;p20"/>
          <p:cNvSpPr txBox="1"/>
          <p:nvPr/>
        </p:nvSpPr>
        <p:spPr>
          <a:xfrm>
            <a:off x="4380238" y="835689"/>
            <a:ext cx="343152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모델 개요 - </a:t>
            </a:r>
            <a:r>
              <a:rPr lang="ko-KR" sz="1600">
                <a:solidFill>
                  <a:srgbClr val="FFAC03"/>
                </a:solidFill>
                <a:latin typeface="Arial"/>
                <a:ea typeface="Arial"/>
                <a:cs typeface="Arial"/>
                <a:sym typeface="Arial"/>
              </a:rPr>
              <a:t>요약모델</a:t>
            </a:r>
            <a:endParaRPr/>
          </a:p>
        </p:txBody>
      </p:sp>
      <p:pic>
        <p:nvPicPr>
          <p:cNvPr descr="임베딩이란? | DataLatte's IT Blog" id="585" name="Google Shape;585;p20"/>
          <p:cNvPicPr preferRelativeResize="0"/>
          <p:nvPr/>
        </p:nvPicPr>
        <p:blipFill rotWithShape="1">
          <a:blip r:embed="rId3">
            <a:alphaModFix/>
          </a:blip>
          <a:srcRect b="39238" l="19443" r="14661" t="36247"/>
          <a:stretch/>
        </p:blipFill>
        <p:spPr>
          <a:xfrm>
            <a:off x="635675" y="2066631"/>
            <a:ext cx="5397916" cy="12263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6" name="Google Shape;586;p20"/>
          <p:cNvCxnSpPr/>
          <p:nvPr/>
        </p:nvCxnSpPr>
        <p:spPr>
          <a:xfrm>
            <a:off x="651495" y="3693934"/>
            <a:ext cx="5382096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587" name="Google Shape;587;p20"/>
          <p:cNvSpPr txBox="1"/>
          <p:nvPr/>
        </p:nvSpPr>
        <p:spPr>
          <a:xfrm>
            <a:off x="6687170" y="2121776"/>
            <a:ext cx="4378649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Hugging Face Transformers 라이브러리를 </a:t>
            </a:r>
            <a:endParaRPr sz="16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사용하여 </a:t>
            </a:r>
            <a:r>
              <a:rPr lang="ko-KR" sz="16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KoBART의 사전 교육된 모델을 사용</a:t>
            </a:r>
            <a:endParaRPr sz="1600">
              <a:solidFill>
                <a:srgbClr val="FF69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20"/>
          <p:cNvSpPr txBox="1"/>
          <p:nvPr/>
        </p:nvSpPr>
        <p:spPr>
          <a:xfrm>
            <a:off x="6667496" y="5093351"/>
            <a:ext cx="3851132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특정 도메인, 즉 위에서 수집한 </a:t>
            </a:r>
            <a:r>
              <a:rPr lang="ko-KR" sz="16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대구 뉴스</a:t>
            </a:r>
            <a:endParaRPr sz="1600">
              <a:solidFill>
                <a:srgbClr val="FF69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데이터에 맞춰 미세 조정된 학습 모델 생성</a:t>
            </a:r>
            <a:endParaRPr sz="1600">
              <a:solidFill>
                <a:srgbClr val="FF69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9" name="Google Shape;58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8514877" y="2970552"/>
            <a:ext cx="532902" cy="5329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0" name="Google Shape;590;p20"/>
          <p:cNvCxnSpPr/>
          <p:nvPr/>
        </p:nvCxnSpPr>
        <p:spPr>
          <a:xfrm>
            <a:off x="6406858" y="1876625"/>
            <a:ext cx="0" cy="3876223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591" name="Google Shape;591;p20"/>
          <p:cNvSpPr/>
          <p:nvPr/>
        </p:nvSpPr>
        <p:spPr>
          <a:xfrm>
            <a:off x="6791902" y="1682279"/>
            <a:ext cx="1903979" cy="345171"/>
          </a:xfrm>
          <a:prstGeom prst="roundRect">
            <a:avLst>
              <a:gd fmla="val 16667" name="adj"/>
            </a:avLst>
          </a:prstGeom>
          <a:solidFill>
            <a:srgbClr val="FAA700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KoBART</a:t>
            </a:r>
            <a:endParaRPr sz="18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20"/>
          <p:cNvSpPr txBox="1"/>
          <p:nvPr/>
        </p:nvSpPr>
        <p:spPr>
          <a:xfrm>
            <a:off x="6687170" y="3478490"/>
            <a:ext cx="4378649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사전학습 된 AutoTokenizer(벡터화) AutoModelForSeq2Seq(예시:번역기)</a:t>
            </a:r>
            <a:endParaRPr sz="1600">
              <a:solidFill>
                <a:srgbClr val="FF69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3" name="Google Shape;59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8514877" y="4440102"/>
            <a:ext cx="532902" cy="532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21"/>
          <p:cNvSpPr/>
          <p:nvPr/>
        </p:nvSpPr>
        <p:spPr>
          <a:xfrm>
            <a:off x="6739906" y="4627340"/>
            <a:ext cx="3638718" cy="681889"/>
          </a:xfrm>
          <a:prstGeom prst="rect">
            <a:avLst/>
          </a:prstGeom>
          <a:solidFill>
            <a:srgbClr val="FFECC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9" name="Google Shape;599;p21"/>
          <p:cNvSpPr/>
          <p:nvPr/>
        </p:nvSpPr>
        <p:spPr>
          <a:xfrm>
            <a:off x="6739905" y="1960982"/>
            <a:ext cx="3638719" cy="1696618"/>
          </a:xfrm>
          <a:prstGeom prst="rect">
            <a:avLst/>
          </a:prstGeom>
          <a:solidFill>
            <a:srgbClr val="FFECC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0" name="Google Shape;600;p21"/>
          <p:cNvSpPr/>
          <p:nvPr/>
        </p:nvSpPr>
        <p:spPr>
          <a:xfrm>
            <a:off x="2032724" y="1960982"/>
            <a:ext cx="3417848" cy="3417848"/>
          </a:xfrm>
          <a:prstGeom prst="rect">
            <a:avLst/>
          </a:prstGeom>
          <a:solidFill>
            <a:srgbClr val="FFECC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1" name="Google Shape;601;p21"/>
          <p:cNvSpPr/>
          <p:nvPr/>
        </p:nvSpPr>
        <p:spPr>
          <a:xfrm>
            <a:off x="194789" y="714566"/>
            <a:ext cx="11802422" cy="5485636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E3E4E5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2" name="Google Shape;602;p21"/>
          <p:cNvCxnSpPr/>
          <p:nvPr/>
        </p:nvCxnSpPr>
        <p:spPr>
          <a:xfrm>
            <a:off x="6096000" y="2282498"/>
            <a:ext cx="0" cy="2207794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603" name="Google Shape;603;p21"/>
          <p:cNvSpPr/>
          <p:nvPr/>
        </p:nvSpPr>
        <p:spPr>
          <a:xfrm>
            <a:off x="2066502" y="1582986"/>
            <a:ext cx="2086393" cy="387682"/>
          </a:xfrm>
          <a:prstGeom prst="roundRect">
            <a:avLst>
              <a:gd fmla="val 16667" name="adj"/>
            </a:avLst>
          </a:prstGeom>
          <a:solidFill>
            <a:srgbClr val="35DBA4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KoBART 모델 선정</a:t>
            </a:r>
            <a:endParaRPr/>
          </a:p>
        </p:txBody>
      </p:sp>
      <p:sp>
        <p:nvSpPr>
          <p:cNvPr id="604" name="Google Shape;604;p21"/>
          <p:cNvSpPr txBox="1"/>
          <p:nvPr/>
        </p:nvSpPr>
        <p:spPr>
          <a:xfrm>
            <a:off x="2066503" y="4563281"/>
            <a:ext cx="3384069" cy="7117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오차율은 Epoch 초기부터 낮은 지표를 보임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Epoch = 50 기준, </a:t>
            </a:r>
            <a:r>
              <a:rPr lang="ko-KR" sz="14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Loss = 3</a:t>
            </a:r>
            <a:endParaRPr/>
          </a:p>
        </p:txBody>
      </p:sp>
      <p:pic>
        <p:nvPicPr>
          <p:cNvPr id="605" name="Google Shape;605;p21"/>
          <p:cNvPicPr preferRelativeResize="0"/>
          <p:nvPr/>
        </p:nvPicPr>
        <p:blipFill rotWithShape="1">
          <a:blip r:embed="rId3">
            <a:alphaModFix/>
          </a:blip>
          <a:srcRect b="0" l="0" r="0" t="664"/>
          <a:stretch/>
        </p:blipFill>
        <p:spPr>
          <a:xfrm>
            <a:off x="2158645" y="2094068"/>
            <a:ext cx="3074780" cy="2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27293" y="4752511"/>
            <a:ext cx="3443054" cy="418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8058422" y="3600828"/>
            <a:ext cx="1069280" cy="1069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45330" y="2094068"/>
            <a:ext cx="3426985" cy="1438064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21"/>
          <p:cNvSpPr/>
          <p:nvPr/>
        </p:nvSpPr>
        <p:spPr>
          <a:xfrm>
            <a:off x="6739905" y="1638354"/>
            <a:ext cx="1777737" cy="345171"/>
          </a:xfrm>
          <a:prstGeom prst="roundRect">
            <a:avLst>
              <a:gd fmla="val 16667" name="adj"/>
            </a:avLst>
          </a:prstGeom>
          <a:solidFill>
            <a:srgbClr val="35DBA4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예측 결과 예시</a:t>
            </a:r>
            <a:endParaRPr/>
          </a:p>
        </p:txBody>
      </p:sp>
      <p:sp>
        <p:nvSpPr>
          <p:cNvPr id="610" name="Google Shape;610;p21"/>
          <p:cNvSpPr/>
          <p:nvPr/>
        </p:nvSpPr>
        <p:spPr>
          <a:xfrm>
            <a:off x="5064525" y="254337"/>
            <a:ext cx="2062950" cy="339105"/>
          </a:xfrm>
          <a:prstGeom prst="snip2SameRect">
            <a:avLst>
              <a:gd fmla="val 27381" name="adj1"/>
              <a:gd fmla="val 0" name="adj2"/>
            </a:avLst>
          </a:prstGeom>
          <a:solidFill>
            <a:srgbClr val="FFAC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001027"/>
                </a:solidFill>
                <a:latin typeface="Arial"/>
                <a:ea typeface="Arial"/>
                <a:cs typeface="Arial"/>
                <a:sym typeface="Arial"/>
              </a:rPr>
              <a:t>수행결과</a:t>
            </a:r>
            <a:endParaRPr/>
          </a:p>
        </p:txBody>
      </p:sp>
      <p:cxnSp>
        <p:nvCxnSpPr>
          <p:cNvPr id="611" name="Google Shape;611;p21"/>
          <p:cNvCxnSpPr/>
          <p:nvPr/>
        </p:nvCxnSpPr>
        <p:spPr>
          <a:xfrm>
            <a:off x="5064525" y="714565"/>
            <a:ext cx="2062950" cy="0"/>
          </a:xfrm>
          <a:prstGeom prst="straightConnector1">
            <a:avLst/>
          </a:prstGeom>
          <a:noFill/>
          <a:ln cap="flat" cmpd="sng" w="38100">
            <a:solidFill>
              <a:srgbClr val="FFAC0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12" name="Google Shape;612;p21"/>
          <p:cNvSpPr txBox="1"/>
          <p:nvPr/>
        </p:nvSpPr>
        <p:spPr>
          <a:xfrm>
            <a:off x="4380238" y="835689"/>
            <a:ext cx="343152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모델 선정 및 분석 - </a:t>
            </a:r>
            <a:r>
              <a:rPr lang="ko-KR" sz="1600">
                <a:solidFill>
                  <a:srgbClr val="35DBA4"/>
                </a:solidFill>
                <a:latin typeface="Arial"/>
                <a:ea typeface="Arial"/>
                <a:cs typeface="Arial"/>
                <a:sym typeface="Arial"/>
              </a:rPr>
              <a:t>요약모델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2"/>
          <p:cNvSpPr/>
          <p:nvPr/>
        </p:nvSpPr>
        <p:spPr>
          <a:xfrm rot="8100000">
            <a:off x="4098800" y="775970"/>
            <a:ext cx="4006926" cy="4006914"/>
          </a:xfrm>
          <a:prstGeom prst="teardrop">
            <a:avLst>
              <a:gd fmla="val 100000" name="adj"/>
            </a:avLst>
          </a:prstGeom>
          <a:solidFill>
            <a:srgbClr val="35DB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8" name="Google Shape;618;p22"/>
          <p:cNvSpPr/>
          <p:nvPr/>
        </p:nvSpPr>
        <p:spPr>
          <a:xfrm>
            <a:off x="4751117" y="1451164"/>
            <a:ext cx="2702296" cy="270229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9" name="Google Shape;619;p22"/>
          <p:cNvSpPr txBox="1"/>
          <p:nvPr/>
        </p:nvSpPr>
        <p:spPr>
          <a:xfrm>
            <a:off x="3937822" y="2648423"/>
            <a:ext cx="435839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감성분석 모델</a:t>
            </a:r>
            <a:endParaRPr/>
          </a:p>
        </p:txBody>
      </p:sp>
      <p:sp>
        <p:nvSpPr>
          <p:cNvPr id="620" name="Google Shape;620;p22"/>
          <p:cNvSpPr/>
          <p:nvPr/>
        </p:nvSpPr>
        <p:spPr>
          <a:xfrm>
            <a:off x="4385491" y="5800906"/>
            <a:ext cx="3433544" cy="394004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1" name="Google Shape;621;p22"/>
          <p:cNvSpPr txBox="1"/>
          <p:nvPr/>
        </p:nvSpPr>
        <p:spPr>
          <a:xfrm>
            <a:off x="5137192" y="1895905"/>
            <a:ext cx="191761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Model </a:t>
            </a:r>
            <a:r>
              <a:rPr lang="ko-KR" sz="2000">
                <a:solidFill>
                  <a:srgbClr val="FAA7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2000">
              <a:solidFill>
                <a:srgbClr val="FAA7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23"/>
          <p:cNvSpPr/>
          <p:nvPr/>
        </p:nvSpPr>
        <p:spPr>
          <a:xfrm>
            <a:off x="194789" y="714566"/>
            <a:ext cx="11802422" cy="5485636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E3E4E5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23"/>
          <p:cNvSpPr/>
          <p:nvPr/>
        </p:nvSpPr>
        <p:spPr>
          <a:xfrm>
            <a:off x="2486351" y="1682279"/>
            <a:ext cx="1740477" cy="345171"/>
          </a:xfrm>
          <a:prstGeom prst="roundRect">
            <a:avLst>
              <a:gd fmla="val 16667" name="adj"/>
            </a:avLst>
          </a:prstGeom>
          <a:solidFill>
            <a:srgbClr val="FAA700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감성사전</a:t>
            </a:r>
            <a:endParaRPr/>
          </a:p>
        </p:txBody>
      </p:sp>
      <p:cxnSp>
        <p:nvCxnSpPr>
          <p:cNvPr id="629" name="Google Shape;629;p23"/>
          <p:cNvCxnSpPr/>
          <p:nvPr/>
        </p:nvCxnSpPr>
        <p:spPr>
          <a:xfrm>
            <a:off x="4612371" y="1764579"/>
            <a:ext cx="0" cy="3655209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id="630" name="Google Shape;630;p23"/>
          <p:cNvPicPr preferRelativeResize="0"/>
          <p:nvPr/>
        </p:nvPicPr>
        <p:blipFill rotWithShape="1">
          <a:blip r:embed="rId3">
            <a:alphaModFix/>
          </a:blip>
          <a:srcRect b="0" l="0" r="61564" t="18245"/>
          <a:stretch/>
        </p:blipFill>
        <p:spPr>
          <a:xfrm>
            <a:off x="2381569" y="1983599"/>
            <a:ext cx="1996825" cy="3500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4140" y="1962442"/>
            <a:ext cx="5534036" cy="3508061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23"/>
          <p:cNvSpPr txBox="1"/>
          <p:nvPr/>
        </p:nvSpPr>
        <p:spPr>
          <a:xfrm>
            <a:off x="4099300" y="5641068"/>
            <a:ext cx="3993401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군산대학교 감성사전을 이용</a:t>
            </a:r>
            <a:r>
              <a:rPr lang="ko-KR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하여 감성점수 산출</a:t>
            </a:r>
            <a:endParaRPr/>
          </a:p>
        </p:txBody>
      </p:sp>
      <p:sp>
        <p:nvSpPr>
          <p:cNvPr id="633" name="Google Shape;633;p23"/>
          <p:cNvSpPr/>
          <p:nvPr/>
        </p:nvSpPr>
        <p:spPr>
          <a:xfrm>
            <a:off x="4997915" y="1682279"/>
            <a:ext cx="1740477" cy="345171"/>
          </a:xfrm>
          <a:prstGeom prst="roundRect">
            <a:avLst>
              <a:gd fmla="val 16667" name="adj"/>
            </a:avLst>
          </a:prstGeom>
          <a:solidFill>
            <a:srgbClr val="FAA700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산출 결과</a:t>
            </a:r>
            <a:endParaRPr/>
          </a:p>
        </p:txBody>
      </p:sp>
      <p:sp>
        <p:nvSpPr>
          <p:cNvPr id="634" name="Google Shape;634;p23"/>
          <p:cNvSpPr/>
          <p:nvPr/>
        </p:nvSpPr>
        <p:spPr>
          <a:xfrm>
            <a:off x="5064525" y="254337"/>
            <a:ext cx="2062950" cy="339105"/>
          </a:xfrm>
          <a:prstGeom prst="snip2SameRect">
            <a:avLst>
              <a:gd fmla="val 27381" name="adj1"/>
              <a:gd fmla="val 0" name="adj2"/>
            </a:avLst>
          </a:prstGeom>
          <a:solidFill>
            <a:srgbClr val="FFAC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001027"/>
                </a:solidFill>
                <a:latin typeface="Arial"/>
                <a:ea typeface="Arial"/>
                <a:cs typeface="Arial"/>
                <a:sym typeface="Arial"/>
              </a:rPr>
              <a:t>수행결과</a:t>
            </a:r>
            <a:endParaRPr/>
          </a:p>
        </p:txBody>
      </p:sp>
      <p:cxnSp>
        <p:nvCxnSpPr>
          <p:cNvPr id="635" name="Google Shape;635;p23"/>
          <p:cNvCxnSpPr/>
          <p:nvPr/>
        </p:nvCxnSpPr>
        <p:spPr>
          <a:xfrm>
            <a:off x="5064525" y="714565"/>
            <a:ext cx="2062950" cy="0"/>
          </a:xfrm>
          <a:prstGeom prst="straightConnector1">
            <a:avLst/>
          </a:prstGeom>
          <a:noFill/>
          <a:ln cap="flat" cmpd="sng" w="38100">
            <a:solidFill>
              <a:srgbClr val="FFAC0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36" name="Google Shape;636;p23"/>
          <p:cNvSpPr txBox="1"/>
          <p:nvPr/>
        </p:nvSpPr>
        <p:spPr>
          <a:xfrm>
            <a:off x="4380238" y="835689"/>
            <a:ext cx="343152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모델 개요 - </a:t>
            </a:r>
            <a:r>
              <a:rPr lang="ko-KR" sz="1600">
                <a:solidFill>
                  <a:srgbClr val="FFAC03"/>
                </a:solidFill>
                <a:latin typeface="Arial"/>
                <a:ea typeface="Arial"/>
                <a:cs typeface="Arial"/>
                <a:sym typeface="Arial"/>
              </a:rPr>
              <a:t>감성분석모델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24"/>
          <p:cNvSpPr/>
          <p:nvPr/>
        </p:nvSpPr>
        <p:spPr>
          <a:xfrm>
            <a:off x="194789" y="714566"/>
            <a:ext cx="11802422" cy="5485636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E3E4E5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3" name="Google Shape;64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8955" y="1954783"/>
            <a:ext cx="4332287" cy="2956148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24"/>
          <p:cNvSpPr/>
          <p:nvPr/>
        </p:nvSpPr>
        <p:spPr>
          <a:xfrm>
            <a:off x="1989789" y="1682279"/>
            <a:ext cx="1740477" cy="345171"/>
          </a:xfrm>
          <a:prstGeom prst="roundRect">
            <a:avLst>
              <a:gd fmla="val 16667" name="adj"/>
            </a:avLst>
          </a:prstGeom>
          <a:solidFill>
            <a:srgbClr val="FAA700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감성점수 분포도</a:t>
            </a:r>
            <a:endParaRPr/>
          </a:p>
        </p:txBody>
      </p:sp>
      <p:cxnSp>
        <p:nvCxnSpPr>
          <p:cNvPr id="645" name="Google Shape;645;p24"/>
          <p:cNvCxnSpPr/>
          <p:nvPr/>
        </p:nvCxnSpPr>
        <p:spPr>
          <a:xfrm>
            <a:off x="6562283" y="1764579"/>
            <a:ext cx="0" cy="3394817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646" name="Google Shape;646;p24"/>
          <p:cNvSpPr/>
          <p:nvPr/>
        </p:nvSpPr>
        <p:spPr>
          <a:xfrm>
            <a:off x="6851375" y="4581940"/>
            <a:ext cx="3295403" cy="1154912"/>
          </a:xfrm>
          <a:prstGeom prst="roundRect">
            <a:avLst>
              <a:gd fmla="val 16667" name="adj"/>
            </a:avLst>
          </a:prstGeom>
          <a:solidFill>
            <a:srgbClr val="FFC9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24"/>
          <p:cNvSpPr txBox="1"/>
          <p:nvPr/>
        </p:nvSpPr>
        <p:spPr>
          <a:xfrm>
            <a:off x="6893325" y="1682279"/>
            <a:ext cx="3734301" cy="4124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긍정/중립/부정 으로 분류하기 위해</a:t>
            </a:r>
            <a:endParaRPr sz="16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Boxplot 을 이용해서 감성점수 분포도 확인</a:t>
            </a:r>
            <a:endParaRPr sz="1600">
              <a:solidFill>
                <a:srgbClr val="FF69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1사분위수(25%) : -14.0 점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3사분위수(75%) : 1.0 점</a:t>
            </a:r>
            <a:endParaRPr sz="16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1사분위수, 3사분위수를 기준으로 나눠서</a:t>
            </a:r>
            <a:endParaRPr sz="16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긍정 : 1.0 점 이상</a:t>
            </a:r>
            <a:endParaRPr sz="16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부정 : -14.0 점 이하</a:t>
            </a:r>
            <a:endParaRPr sz="16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중립 : -14.0 과 1.0 점 사이</a:t>
            </a:r>
            <a:endParaRPr sz="16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8" name="Google Shape;64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8135188" y="2372115"/>
            <a:ext cx="564272" cy="564272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24"/>
          <p:cNvSpPr/>
          <p:nvPr/>
        </p:nvSpPr>
        <p:spPr>
          <a:xfrm>
            <a:off x="5064525" y="254337"/>
            <a:ext cx="2062950" cy="339105"/>
          </a:xfrm>
          <a:prstGeom prst="snip2SameRect">
            <a:avLst>
              <a:gd fmla="val 27381" name="adj1"/>
              <a:gd fmla="val 0" name="adj2"/>
            </a:avLst>
          </a:prstGeom>
          <a:solidFill>
            <a:srgbClr val="FFAC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001027"/>
                </a:solidFill>
                <a:latin typeface="Arial"/>
                <a:ea typeface="Arial"/>
                <a:cs typeface="Arial"/>
                <a:sym typeface="Arial"/>
              </a:rPr>
              <a:t>수행결과</a:t>
            </a:r>
            <a:endParaRPr/>
          </a:p>
        </p:txBody>
      </p:sp>
      <p:cxnSp>
        <p:nvCxnSpPr>
          <p:cNvPr id="650" name="Google Shape;650;p24"/>
          <p:cNvCxnSpPr/>
          <p:nvPr/>
        </p:nvCxnSpPr>
        <p:spPr>
          <a:xfrm>
            <a:off x="5064525" y="714565"/>
            <a:ext cx="2062950" cy="0"/>
          </a:xfrm>
          <a:prstGeom prst="straightConnector1">
            <a:avLst/>
          </a:prstGeom>
          <a:noFill/>
          <a:ln cap="flat" cmpd="sng" w="38100">
            <a:solidFill>
              <a:srgbClr val="FFAC0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51" name="Google Shape;651;p24"/>
          <p:cNvSpPr txBox="1"/>
          <p:nvPr/>
        </p:nvSpPr>
        <p:spPr>
          <a:xfrm>
            <a:off x="4380238" y="835689"/>
            <a:ext cx="343152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모델 개요 - </a:t>
            </a:r>
            <a:r>
              <a:rPr lang="ko-KR" sz="1600">
                <a:solidFill>
                  <a:srgbClr val="FFAC03"/>
                </a:solidFill>
                <a:latin typeface="Arial"/>
                <a:ea typeface="Arial"/>
                <a:cs typeface="Arial"/>
                <a:sym typeface="Arial"/>
              </a:rPr>
              <a:t>감성분석모델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25"/>
          <p:cNvSpPr/>
          <p:nvPr/>
        </p:nvSpPr>
        <p:spPr>
          <a:xfrm>
            <a:off x="194789" y="714566"/>
            <a:ext cx="11802422" cy="5485636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E3E4E5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25"/>
          <p:cNvSpPr txBox="1"/>
          <p:nvPr/>
        </p:nvSpPr>
        <p:spPr>
          <a:xfrm>
            <a:off x="2933115" y="5622150"/>
            <a:ext cx="6325771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결과적으로 산출한 </a:t>
            </a:r>
            <a:r>
              <a:rPr b="1" lang="ko-KR" sz="16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감성점수</a:t>
            </a:r>
            <a:r>
              <a:rPr b="1"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를 </a:t>
            </a:r>
            <a:r>
              <a:rPr b="1" lang="ko-KR" sz="16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타겟</a:t>
            </a:r>
            <a:r>
              <a:rPr b="1"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본문의 </a:t>
            </a:r>
            <a:r>
              <a:rPr b="1" lang="ko-KR" sz="16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단어</a:t>
            </a:r>
            <a:r>
              <a:rPr b="1"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를 </a:t>
            </a:r>
            <a:r>
              <a:rPr b="1" lang="ko-KR" sz="16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특성</a:t>
            </a:r>
            <a:r>
              <a:rPr b="1"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으로 받는 모델 구현 </a:t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25"/>
          <p:cNvSpPr/>
          <p:nvPr/>
        </p:nvSpPr>
        <p:spPr>
          <a:xfrm>
            <a:off x="5064525" y="254337"/>
            <a:ext cx="2062950" cy="339105"/>
          </a:xfrm>
          <a:prstGeom prst="snip2SameRect">
            <a:avLst>
              <a:gd fmla="val 27381" name="adj1"/>
              <a:gd fmla="val 0" name="adj2"/>
            </a:avLst>
          </a:prstGeom>
          <a:solidFill>
            <a:srgbClr val="FFAC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001027"/>
                </a:solidFill>
                <a:latin typeface="Arial"/>
                <a:ea typeface="Arial"/>
                <a:cs typeface="Arial"/>
                <a:sym typeface="Arial"/>
              </a:rPr>
              <a:t>수행결과</a:t>
            </a:r>
            <a:endParaRPr/>
          </a:p>
        </p:txBody>
      </p:sp>
      <p:cxnSp>
        <p:nvCxnSpPr>
          <p:cNvPr id="660" name="Google Shape;660;p25"/>
          <p:cNvCxnSpPr/>
          <p:nvPr/>
        </p:nvCxnSpPr>
        <p:spPr>
          <a:xfrm>
            <a:off x="5064525" y="714565"/>
            <a:ext cx="2062950" cy="0"/>
          </a:xfrm>
          <a:prstGeom prst="straightConnector1">
            <a:avLst/>
          </a:prstGeom>
          <a:noFill/>
          <a:ln cap="flat" cmpd="sng" w="38100">
            <a:solidFill>
              <a:srgbClr val="FFAC0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61" name="Google Shape;661;p25"/>
          <p:cNvSpPr txBox="1"/>
          <p:nvPr/>
        </p:nvSpPr>
        <p:spPr>
          <a:xfrm>
            <a:off x="4380238" y="835689"/>
            <a:ext cx="343152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모델 선정 이유 - </a:t>
            </a:r>
            <a:r>
              <a:rPr lang="ko-KR" sz="1600">
                <a:solidFill>
                  <a:srgbClr val="35DBA4"/>
                </a:solidFill>
                <a:latin typeface="Arial"/>
                <a:ea typeface="Arial"/>
                <a:cs typeface="Arial"/>
                <a:sym typeface="Arial"/>
              </a:rPr>
              <a:t>감성분석모델</a:t>
            </a:r>
            <a:endParaRPr/>
          </a:p>
        </p:txBody>
      </p:sp>
      <p:grpSp>
        <p:nvGrpSpPr>
          <p:cNvPr id="662" name="Google Shape;662;p25"/>
          <p:cNvGrpSpPr/>
          <p:nvPr/>
        </p:nvGrpSpPr>
        <p:grpSpPr>
          <a:xfrm>
            <a:off x="2001096" y="1871782"/>
            <a:ext cx="8338627" cy="3502682"/>
            <a:chOff x="1728889" y="1764579"/>
            <a:chExt cx="8338627" cy="3502682"/>
          </a:xfrm>
        </p:grpSpPr>
        <p:sp>
          <p:nvSpPr>
            <p:cNvPr id="663" name="Google Shape;663;p25"/>
            <p:cNvSpPr/>
            <p:nvPr/>
          </p:nvSpPr>
          <p:spPr>
            <a:xfrm>
              <a:off x="1758201" y="2122851"/>
              <a:ext cx="3836988" cy="3144410"/>
            </a:xfrm>
            <a:prstGeom prst="rect">
              <a:avLst/>
            </a:prstGeom>
            <a:solidFill>
              <a:srgbClr val="FFECC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4" name="Google Shape;664;p25"/>
            <p:cNvSpPr/>
            <p:nvPr/>
          </p:nvSpPr>
          <p:spPr>
            <a:xfrm>
              <a:off x="1728889" y="1764579"/>
              <a:ext cx="2030311" cy="345171"/>
            </a:xfrm>
            <a:prstGeom prst="roundRect">
              <a:avLst>
                <a:gd fmla="val 16667" name="adj"/>
              </a:avLst>
            </a:prstGeom>
            <a:solidFill>
              <a:srgbClr val="35DBA4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첫번째 이유</a:t>
              </a:r>
              <a:endParaRPr/>
            </a:p>
          </p:txBody>
        </p:sp>
        <p:cxnSp>
          <p:nvCxnSpPr>
            <p:cNvPr id="665" name="Google Shape;665;p25"/>
            <p:cNvCxnSpPr/>
            <p:nvPr/>
          </p:nvCxnSpPr>
          <p:spPr>
            <a:xfrm>
              <a:off x="5885203" y="1764579"/>
              <a:ext cx="0" cy="3394817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666" name="Google Shape;666;p25"/>
            <p:cNvSpPr/>
            <p:nvPr/>
          </p:nvSpPr>
          <p:spPr>
            <a:xfrm>
              <a:off x="6180239" y="2122851"/>
              <a:ext cx="3887277" cy="3144410"/>
            </a:xfrm>
            <a:prstGeom prst="rect">
              <a:avLst/>
            </a:prstGeom>
            <a:solidFill>
              <a:srgbClr val="FFECC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7" name="Google Shape;667;p25"/>
            <p:cNvSpPr/>
            <p:nvPr/>
          </p:nvSpPr>
          <p:spPr>
            <a:xfrm>
              <a:off x="6180239" y="1764579"/>
              <a:ext cx="2112861" cy="345171"/>
            </a:xfrm>
            <a:prstGeom prst="roundRect">
              <a:avLst>
                <a:gd fmla="val 16667" name="adj"/>
              </a:avLst>
            </a:prstGeom>
            <a:solidFill>
              <a:srgbClr val="35DBA4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두번째 이유</a:t>
              </a:r>
              <a:endParaRPr/>
            </a:p>
          </p:txBody>
        </p:sp>
        <p:sp>
          <p:nvSpPr>
            <p:cNvPr id="668" name="Google Shape;668;p25"/>
            <p:cNvSpPr txBox="1"/>
            <p:nvPr/>
          </p:nvSpPr>
          <p:spPr>
            <a:xfrm>
              <a:off x="6319075" y="4114469"/>
              <a:ext cx="3570310" cy="1034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비교적 정형화된 뉴스데이터이기 때문에</a:t>
              </a:r>
              <a:endParaRPr b="1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군산대학교 감성사전을 이용해 점수를 산출한 후 </a:t>
              </a:r>
              <a:endParaRPr b="1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긍정, 부정, 중립으로 분류해도 괜찮다고 판단</a:t>
              </a:r>
              <a:endParaRPr/>
            </a:p>
          </p:txBody>
        </p:sp>
        <p:sp>
          <p:nvSpPr>
            <p:cNvPr id="669" name="Google Shape;669;p25"/>
            <p:cNvSpPr txBox="1"/>
            <p:nvPr/>
          </p:nvSpPr>
          <p:spPr>
            <a:xfrm>
              <a:off x="1961283" y="4097681"/>
              <a:ext cx="3551360" cy="1034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앞서 사용한 KoBERT 모델을 사용해도 되지만 transformer 모델이라 무겁고 어려움</a:t>
              </a:r>
              <a:endParaRPr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FF6969"/>
                  </a:solidFill>
                  <a:latin typeface="Arial"/>
                  <a:ea typeface="Arial"/>
                  <a:cs typeface="Arial"/>
                  <a:sym typeface="Arial"/>
                </a:rPr>
                <a:t>따라서 쉬운 모델이 적합하다고 생각함</a:t>
              </a:r>
              <a:endParaRPr sz="14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70" name="Google Shape;67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9939" y="2353386"/>
            <a:ext cx="2742936" cy="18107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마일 이모티콘 아이콘 긍정적, 중립 및 부정, 평면 디자인 로열티 무료 사진, 그림, 이미지 그리고 스톡포토그래피. Image  90815256" id="671" name="Google Shape;67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40594" y="2332616"/>
            <a:ext cx="1909468" cy="1909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26"/>
          <p:cNvSpPr/>
          <p:nvPr/>
        </p:nvSpPr>
        <p:spPr>
          <a:xfrm>
            <a:off x="1758201" y="2122851"/>
            <a:ext cx="4721315" cy="3394817"/>
          </a:xfrm>
          <a:prstGeom prst="rect">
            <a:avLst/>
          </a:prstGeom>
          <a:solidFill>
            <a:srgbClr val="FFECC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8" name="Google Shape;678;p26"/>
          <p:cNvSpPr/>
          <p:nvPr/>
        </p:nvSpPr>
        <p:spPr>
          <a:xfrm>
            <a:off x="194789" y="714566"/>
            <a:ext cx="11802422" cy="5485636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E3E4E5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26"/>
          <p:cNvSpPr/>
          <p:nvPr/>
        </p:nvSpPr>
        <p:spPr>
          <a:xfrm>
            <a:off x="1728889" y="1764579"/>
            <a:ext cx="2461605" cy="345171"/>
          </a:xfrm>
          <a:prstGeom prst="roundRect">
            <a:avLst>
              <a:gd fmla="val 16667" name="adj"/>
            </a:avLst>
          </a:prstGeom>
          <a:solidFill>
            <a:srgbClr val="35DBA4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다항로지스틱 회귀모델</a:t>
            </a:r>
            <a:endParaRPr/>
          </a:p>
        </p:txBody>
      </p:sp>
      <p:cxnSp>
        <p:nvCxnSpPr>
          <p:cNvPr id="680" name="Google Shape;680;p26"/>
          <p:cNvCxnSpPr/>
          <p:nvPr/>
        </p:nvCxnSpPr>
        <p:spPr>
          <a:xfrm>
            <a:off x="6762119" y="1764579"/>
            <a:ext cx="0" cy="3394817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grpSp>
        <p:nvGrpSpPr>
          <p:cNvPr id="681" name="Google Shape;681;p26"/>
          <p:cNvGrpSpPr/>
          <p:nvPr/>
        </p:nvGrpSpPr>
        <p:grpSpPr>
          <a:xfrm>
            <a:off x="1862113" y="2233150"/>
            <a:ext cx="4519990" cy="2572071"/>
            <a:chOff x="1177827" y="2109750"/>
            <a:chExt cx="4519990" cy="2572071"/>
          </a:xfrm>
        </p:grpSpPr>
        <p:pic>
          <p:nvPicPr>
            <p:cNvPr id="682" name="Google Shape;682;p26"/>
            <p:cNvPicPr preferRelativeResize="0"/>
            <p:nvPr/>
          </p:nvPicPr>
          <p:blipFill rotWithShape="1">
            <a:blip r:embed="rId3">
              <a:alphaModFix/>
            </a:blip>
            <a:srcRect b="0" l="0" r="6065" t="0"/>
            <a:stretch/>
          </p:blipFill>
          <p:spPr>
            <a:xfrm>
              <a:off x="1177828" y="2109750"/>
              <a:ext cx="4519989" cy="883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3" name="Google Shape;683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77828" y="2993706"/>
              <a:ext cx="4519989" cy="16881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4" name="Google Shape;684;p26"/>
            <p:cNvSpPr/>
            <p:nvPr/>
          </p:nvSpPr>
          <p:spPr>
            <a:xfrm>
              <a:off x="1177827" y="2817658"/>
              <a:ext cx="1214147" cy="176048"/>
            </a:xfrm>
            <a:prstGeom prst="ellipse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85" name="Google Shape;685;p26"/>
          <p:cNvSpPr/>
          <p:nvPr/>
        </p:nvSpPr>
        <p:spPr>
          <a:xfrm>
            <a:off x="7075590" y="2122851"/>
            <a:ext cx="3327981" cy="3394817"/>
          </a:xfrm>
          <a:prstGeom prst="rect">
            <a:avLst/>
          </a:prstGeom>
          <a:solidFill>
            <a:srgbClr val="FFECC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6" name="Google Shape;686;p26"/>
          <p:cNvSpPr/>
          <p:nvPr/>
        </p:nvSpPr>
        <p:spPr>
          <a:xfrm>
            <a:off x="7075590" y="1764579"/>
            <a:ext cx="1265626" cy="345171"/>
          </a:xfrm>
          <a:prstGeom prst="roundRect">
            <a:avLst>
              <a:gd fmla="val 16667" name="adj"/>
            </a:avLst>
          </a:prstGeom>
          <a:solidFill>
            <a:srgbClr val="35DBA4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LSTM</a:t>
            </a:r>
            <a:endParaRPr sz="18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26"/>
          <p:cNvSpPr txBox="1"/>
          <p:nvPr/>
        </p:nvSpPr>
        <p:spPr>
          <a:xfrm>
            <a:off x="7091819" y="4482769"/>
            <a:ext cx="3488522" cy="1034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accuracy</a:t>
            </a:r>
            <a:r>
              <a:rPr lang="ko-KR" sz="14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 : 0.9 / </a:t>
            </a:r>
            <a:r>
              <a:rPr b="1" lang="ko-KR" sz="14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val_accuracy </a:t>
            </a:r>
            <a:r>
              <a:rPr lang="ko-KR" sz="14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: 0.7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파라미터 수정 후 </a:t>
            </a:r>
            <a:r>
              <a:rPr b="1"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val_accuracy </a:t>
            </a: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는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큰 변화없고 </a:t>
            </a:r>
            <a:r>
              <a:rPr b="1" lang="ko-KR" sz="14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정확도</a:t>
            </a:r>
            <a:r>
              <a:rPr lang="ko-KR" sz="14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가 떨어짐</a:t>
            </a:r>
            <a:endParaRPr b="1" sz="1400">
              <a:solidFill>
                <a:srgbClr val="FF69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26"/>
          <p:cNvSpPr txBox="1"/>
          <p:nvPr/>
        </p:nvSpPr>
        <p:spPr>
          <a:xfrm>
            <a:off x="1839886" y="5045824"/>
            <a:ext cx="437864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⇒ 성능 평가 결과가 0.8 정도로 좋은 성능을 보임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26"/>
          <p:cNvSpPr txBox="1"/>
          <p:nvPr/>
        </p:nvSpPr>
        <p:spPr>
          <a:xfrm>
            <a:off x="2100804" y="5641068"/>
            <a:ext cx="799039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현재까지는 LSTM 모델 성능이 과적합을 보임으로 </a:t>
            </a:r>
            <a:r>
              <a:rPr lang="ko-KR" sz="16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다항 로지스틱 회귀 모델이 적합</a:t>
            </a:r>
            <a:r>
              <a:rPr lang="ko-KR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한 것으로 판단</a:t>
            </a:r>
            <a:endParaRPr/>
          </a:p>
        </p:txBody>
      </p:sp>
      <p:pic>
        <p:nvPicPr>
          <p:cNvPr id="690" name="Google Shape;690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98918" y="2233149"/>
            <a:ext cx="3077483" cy="223198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6"/>
          <p:cNvSpPr/>
          <p:nvPr/>
        </p:nvSpPr>
        <p:spPr>
          <a:xfrm>
            <a:off x="5064525" y="254337"/>
            <a:ext cx="2062950" cy="339105"/>
          </a:xfrm>
          <a:prstGeom prst="snip2SameRect">
            <a:avLst>
              <a:gd fmla="val 27381" name="adj1"/>
              <a:gd fmla="val 0" name="adj2"/>
            </a:avLst>
          </a:prstGeom>
          <a:solidFill>
            <a:srgbClr val="FFAC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001027"/>
                </a:solidFill>
                <a:latin typeface="Arial"/>
                <a:ea typeface="Arial"/>
                <a:cs typeface="Arial"/>
                <a:sym typeface="Arial"/>
              </a:rPr>
              <a:t>수행결과</a:t>
            </a:r>
            <a:endParaRPr/>
          </a:p>
        </p:txBody>
      </p:sp>
      <p:cxnSp>
        <p:nvCxnSpPr>
          <p:cNvPr id="692" name="Google Shape;692;p26"/>
          <p:cNvCxnSpPr/>
          <p:nvPr/>
        </p:nvCxnSpPr>
        <p:spPr>
          <a:xfrm>
            <a:off x="5064525" y="714565"/>
            <a:ext cx="2062950" cy="0"/>
          </a:xfrm>
          <a:prstGeom prst="straightConnector1">
            <a:avLst/>
          </a:prstGeom>
          <a:noFill/>
          <a:ln cap="flat" cmpd="sng" w="38100">
            <a:solidFill>
              <a:srgbClr val="FFAC0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93" name="Google Shape;693;p26"/>
          <p:cNvSpPr txBox="1"/>
          <p:nvPr/>
        </p:nvSpPr>
        <p:spPr>
          <a:xfrm>
            <a:off x="4380238" y="835689"/>
            <a:ext cx="343152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모델 선정 및 분석 - </a:t>
            </a:r>
            <a:r>
              <a:rPr lang="ko-KR" sz="1600">
                <a:solidFill>
                  <a:srgbClr val="35DBA4"/>
                </a:solidFill>
                <a:latin typeface="Arial"/>
                <a:ea typeface="Arial"/>
                <a:cs typeface="Arial"/>
                <a:sym typeface="Arial"/>
              </a:rPr>
              <a:t>감성분석모델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27"/>
          <p:cNvSpPr/>
          <p:nvPr/>
        </p:nvSpPr>
        <p:spPr>
          <a:xfrm>
            <a:off x="1758201" y="2122851"/>
            <a:ext cx="4721315" cy="3394817"/>
          </a:xfrm>
          <a:prstGeom prst="rect">
            <a:avLst/>
          </a:prstGeom>
          <a:solidFill>
            <a:srgbClr val="FFECC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0" name="Google Shape;700;p27"/>
          <p:cNvSpPr/>
          <p:nvPr/>
        </p:nvSpPr>
        <p:spPr>
          <a:xfrm>
            <a:off x="194789" y="714566"/>
            <a:ext cx="11802422" cy="5485636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E3E4E5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27"/>
          <p:cNvSpPr/>
          <p:nvPr/>
        </p:nvSpPr>
        <p:spPr>
          <a:xfrm>
            <a:off x="1728889" y="1764579"/>
            <a:ext cx="1889342" cy="345171"/>
          </a:xfrm>
          <a:prstGeom prst="roundRect">
            <a:avLst>
              <a:gd fmla="val 16667" name="adj"/>
            </a:avLst>
          </a:prstGeom>
          <a:solidFill>
            <a:srgbClr val="35DBA4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새로운 텍스트</a:t>
            </a:r>
            <a:endParaRPr/>
          </a:p>
        </p:txBody>
      </p:sp>
      <p:cxnSp>
        <p:nvCxnSpPr>
          <p:cNvPr id="702" name="Google Shape;702;p27"/>
          <p:cNvCxnSpPr/>
          <p:nvPr/>
        </p:nvCxnSpPr>
        <p:spPr>
          <a:xfrm>
            <a:off x="6762119" y="1764579"/>
            <a:ext cx="0" cy="3394817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703" name="Google Shape;703;p27"/>
          <p:cNvSpPr/>
          <p:nvPr/>
        </p:nvSpPr>
        <p:spPr>
          <a:xfrm>
            <a:off x="7075590" y="2122852"/>
            <a:ext cx="3327981" cy="2994156"/>
          </a:xfrm>
          <a:prstGeom prst="rect">
            <a:avLst/>
          </a:prstGeom>
          <a:solidFill>
            <a:srgbClr val="FFECC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4" name="Google Shape;704;p27"/>
          <p:cNvSpPr/>
          <p:nvPr/>
        </p:nvSpPr>
        <p:spPr>
          <a:xfrm>
            <a:off x="7075589" y="1764579"/>
            <a:ext cx="1777737" cy="345171"/>
          </a:xfrm>
          <a:prstGeom prst="roundRect">
            <a:avLst>
              <a:gd fmla="val 16667" name="adj"/>
            </a:avLst>
          </a:prstGeom>
          <a:solidFill>
            <a:srgbClr val="35DBA4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예측 결과 예시</a:t>
            </a:r>
            <a:endParaRPr/>
          </a:p>
        </p:txBody>
      </p:sp>
      <p:sp>
        <p:nvSpPr>
          <p:cNvPr id="705" name="Google Shape;705;p27"/>
          <p:cNvSpPr txBox="1"/>
          <p:nvPr/>
        </p:nvSpPr>
        <p:spPr>
          <a:xfrm>
            <a:off x="1839886" y="5045824"/>
            <a:ext cx="437864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기사내용을 보면 </a:t>
            </a:r>
            <a:r>
              <a:rPr lang="ko-KR" sz="14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내용이 부정적</a:t>
            </a: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이라는 것을 확인할 수 있음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6" name="Google Shape;70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4822" y="2213365"/>
            <a:ext cx="4486536" cy="2582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4238" y="2213364"/>
            <a:ext cx="3070683" cy="174701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27"/>
          <p:cNvSpPr txBox="1"/>
          <p:nvPr/>
        </p:nvSpPr>
        <p:spPr>
          <a:xfrm>
            <a:off x="7127475" y="4050894"/>
            <a:ext cx="4378649" cy="1034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기사 원문을 토대로 </a:t>
            </a:r>
            <a:r>
              <a:rPr lang="ko-KR" sz="14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예측한 감성 분석 결과</a:t>
            </a: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를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보면 “긍정”, “중립“, “부정” 중  </a:t>
            </a:r>
            <a:r>
              <a:rPr lang="ko-KR" sz="14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“부정” 으로 </a:t>
            </a:r>
            <a:endParaRPr sz="1400">
              <a:solidFill>
                <a:srgbClr val="FF69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정확히 예측</a:t>
            </a: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 것을 확인할 수 있음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"/>
          <p:cNvSpPr/>
          <p:nvPr/>
        </p:nvSpPr>
        <p:spPr>
          <a:xfrm>
            <a:off x="5064525" y="254337"/>
            <a:ext cx="2062950" cy="339105"/>
          </a:xfrm>
          <a:prstGeom prst="snip2SameRect">
            <a:avLst>
              <a:gd fmla="val 27381" name="adj1"/>
              <a:gd fmla="val 0" name="adj2"/>
            </a:avLst>
          </a:prstGeom>
          <a:solidFill>
            <a:srgbClr val="FFAC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001027"/>
                </a:solidFill>
                <a:latin typeface="Arial"/>
                <a:ea typeface="Arial"/>
                <a:cs typeface="Arial"/>
                <a:sym typeface="Arial"/>
              </a:rPr>
              <a:t>수행결과</a:t>
            </a:r>
            <a:endParaRPr/>
          </a:p>
        </p:txBody>
      </p:sp>
      <p:cxnSp>
        <p:nvCxnSpPr>
          <p:cNvPr id="710" name="Google Shape;710;p27"/>
          <p:cNvCxnSpPr/>
          <p:nvPr/>
        </p:nvCxnSpPr>
        <p:spPr>
          <a:xfrm>
            <a:off x="5064525" y="714565"/>
            <a:ext cx="2062950" cy="0"/>
          </a:xfrm>
          <a:prstGeom prst="straightConnector1">
            <a:avLst/>
          </a:prstGeom>
          <a:noFill/>
          <a:ln cap="flat" cmpd="sng" w="38100">
            <a:solidFill>
              <a:srgbClr val="FFAC0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1" name="Google Shape;711;p27"/>
          <p:cNvSpPr txBox="1"/>
          <p:nvPr/>
        </p:nvSpPr>
        <p:spPr>
          <a:xfrm>
            <a:off x="4380238" y="835689"/>
            <a:ext cx="343152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모델 선정 및 분석 - </a:t>
            </a:r>
            <a:r>
              <a:rPr lang="ko-KR" sz="1600">
                <a:solidFill>
                  <a:srgbClr val="35DBA4"/>
                </a:solidFill>
                <a:latin typeface="Arial"/>
                <a:ea typeface="Arial"/>
                <a:cs typeface="Arial"/>
                <a:sym typeface="Arial"/>
              </a:rPr>
              <a:t>감성분석모델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28"/>
          <p:cNvSpPr/>
          <p:nvPr/>
        </p:nvSpPr>
        <p:spPr>
          <a:xfrm rot="8100000">
            <a:off x="4098800" y="775970"/>
            <a:ext cx="4006926" cy="4006914"/>
          </a:xfrm>
          <a:prstGeom prst="teardrop">
            <a:avLst>
              <a:gd fmla="val 100000" name="adj"/>
            </a:avLst>
          </a:prstGeom>
          <a:solidFill>
            <a:srgbClr val="35DB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7" name="Google Shape;717;p28"/>
          <p:cNvSpPr/>
          <p:nvPr/>
        </p:nvSpPr>
        <p:spPr>
          <a:xfrm>
            <a:off x="4751117" y="1451164"/>
            <a:ext cx="2702296" cy="270229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8" name="Google Shape;718;p28"/>
          <p:cNvSpPr txBox="1"/>
          <p:nvPr/>
        </p:nvSpPr>
        <p:spPr>
          <a:xfrm>
            <a:off x="3937822" y="2648423"/>
            <a:ext cx="435839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주제분류모델</a:t>
            </a:r>
            <a:endParaRPr/>
          </a:p>
        </p:txBody>
      </p:sp>
      <p:sp>
        <p:nvSpPr>
          <p:cNvPr id="719" name="Google Shape;719;p28"/>
          <p:cNvSpPr/>
          <p:nvPr/>
        </p:nvSpPr>
        <p:spPr>
          <a:xfrm>
            <a:off x="4385491" y="5800906"/>
            <a:ext cx="3433544" cy="394004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28"/>
          <p:cNvSpPr txBox="1"/>
          <p:nvPr/>
        </p:nvSpPr>
        <p:spPr>
          <a:xfrm>
            <a:off x="5137192" y="1895905"/>
            <a:ext cx="191761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Model </a:t>
            </a:r>
            <a:r>
              <a:rPr lang="ko-KR" sz="2000">
                <a:solidFill>
                  <a:srgbClr val="FAA70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000">
              <a:solidFill>
                <a:srgbClr val="FAA7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29"/>
          <p:cNvSpPr/>
          <p:nvPr/>
        </p:nvSpPr>
        <p:spPr>
          <a:xfrm>
            <a:off x="1398550" y="1935411"/>
            <a:ext cx="9338080" cy="203665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FAA7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6" name="Google Shape;726;p29"/>
          <p:cNvSpPr/>
          <p:nvPr/>
        </p:nvSpPr>
        <p:spPr>
          <a:xfrm>
            <a:off x="194789" y="725890"/>
            <a:ext cx="11802422" cy="547431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E3E4E5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7" name="Google Shape;72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4629" y="1909061"/>
            <a:ext cx="4521910" cy="203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29"/>
          <p:cNvPicPr preferRelativeResize="0"/>
          <p:nvPr/>
        </p:nvPicPr>
        <p:blipFill rotWithShape="1">
          <a:blip r:embed="rId4">
            <a:alphaModFix/>
          </a:blip>
          <a:srcRect b="0" l="0" r="27119" t="0"/>
          <a:stretch/>
        </p:blipFill>
        <p:spPr>
          <a:xfrm>
            <a:off x="6693027" y="4230128"/>
            <a:ext cx="3849823" cy="1760016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29"/>
          <p:cNvSpPr txBox="1"/>
          <p:nvPr/>
        </p:nvSpPr>
        <p:spPr>
          <a:xfrm>
            <a:off x="6315970" y="2036806"/>
            <a:ext cx="4354049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뉴스 데이터의 본문 열을 이용하여 토픽 모델링 실행</a:t>
            </a:r>
            <a:endParaRPr/>
          </a:p>
        </p:txBody>
      </p:sp>
      <p:sp>
        <p:nvSpPr>
          <p:cNvPr id="730" name="Google Shape;730;p29"/>
          <p:cNvSpPr txBox="1"/>
          <p:nvPr/>
        </p:nvSpPr>
        <p:spPr>
          <a:xfrm>
            <a:off x="1524852" y="4248296"/>
            <a:ext cx="3802451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CounterVectorizer과 TF-IDF로 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벡터화 후 </a:t>
            </a:r>
            <a:r>
              <a:rPr lang="ko-KR" sz="16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LDA 모델을 통해 토픽 모델링 실행</a:t>
            </a:r>
            <a:endParaRPr/>
          </a:p>
        </p:txBody>
      </p:sp>
      <p:cxnSp>
        <p:nvCxnSpPr>
          <p:cNvPr id="731" name="Google Shape;731;p29"/>
          <p:cNvCxnSpPr/>
          <p:nvPr/>
        </p:nvCxnSpPr>
        <p:spPr>
          <a:xfrm>
            <a:off x="5788662" y="4248296"/>
            <a:ext cx="0" cy="1688563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732" name="Google Shape;732;p29"/>
          <p:cNvSpPr/>
          <p:nvPr/>
        </p:nvSpPr>
        <p:spPr>
          <a:xfrm>
            <a:off x="1523506" y="1682279"/>
            <a:ext cx="1740477" cy="345171"/>
          </a:xfrm>
          <a:prstGeom prst="roundRect">
            <a:avLst>
              <a:gd fmla="val 16667" name="adj"/>
            </a:avLst>
          </a:prstGeom>
          <a:solidFill>
            <a:srgbClr val="FAA700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토픽모델링</a:t>
            </a:r>
            <a:endParaRPr/>
          </a:p>
        </p:txBody>
      </p:sp>
      <p:sp>
        <p:nvSpPr>
          <p:cNvPr id="733" name="Google Shape;733;p29"/>
          <p:cNvSpPr/>
          <p:nvPr/>
        </p:nvSpPr>
        <p:spPr>
          <a:xfrm>
            <a:off x="1398550" y="4095461"/>
            <a:ext cx="9338080" cy="203665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FAA7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4" name="Google Shape;734;p29"/>
          <p:cNvSpPr/>
          <p:nvPr/>
        </p:nvSpPr>
        <p:spPr>
          <a:xfrm>
            <a:off x="9302146" y="3876357"/>
            <a:ext cx="1158518" cy="345171"/>
          </a:xfrm>
          <a:prstGeom prst="roundRect">
            <a:avLst>
              <a:gd fmla="val 16667" name="adj"/>
            </a:avLst>
          </a:prstGeom>
          <a:solidFill>
            <a:srgbClr val="FAA700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벡터화</a:t>
            </a:r>
            <a:endParaRPr sz="18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5" name="Google Shape;735;p29"/>
          <p:cNvCxnSpPr/>
          <p:nvPr/>
        </p:nvCxnSpPr>
        <p:spPr>
          <a:xfrm>
            <a:off x="6173454" y="2110659"/>
            <a:ext cx="0" cy="1688563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736" name="Google Shape;736;p29"/>
          <p:cNvSpPr/>
          <p:nvPr/>
        </p:nvSpPr>
        <p:spPr>
          <a:xfrm>
            <a:off x="5064525" y="254337"/>
            <a:ext cx="2062950" cy="339105"/>
          </a:xfrm>
          <a:prstGeom prst="snip2SameRect">
            <a:avLst>
              <a:gd fmla="val 27381" name="adj1"/>
              <a:gd fmla="val 0" name="adj2"/>
            </a:avLst>
          </a:prstGeom>
          <a:solidFill>
            <a:srgbClr val="FFAC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001027"/>
                </a:solidFill>
                <a:latin typeface="Arial"/>
                <a:ea typeface="Arial"/>
                <a:cs typeface="Arial"/>
                <a:sym typeface="Arial"/>
              </a:rPr>
              <a:t>수행결과</a:t>
            </a:r>
            <a:endParaRPr/>
          </a:p>
        </p:txBody>
      </p:sp>
      <p:cxnSp>
        <p:nvCxnSpPr>
          <p:cNvPr id="737" name="Google Shape;737;p29"/>
          <p:cNvCxnSpPr/>
          <p:nvPr/>
        </p:nvCxnSpPr>
        <p:spPr>
          <a:xfrm>
            <a:off x="5064525" y="714565"/>
            <a:ext cx="2062950" cy="0"/>
          </a:xfrm>
          <a:prstGeom prst="straightConnector1">
            <a:avLst/>
          </a:prstGeom>
          <a:noFill/>
          <a:ln cap="flat" cmpd="sng" w="38100">
            <a:solidFill>
              <a:srgbClr val="FFAC0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38" name="Google Shape;738;p29"/>
          <p:cNvSpPr txBox="1"/>
          <p:nvPr/>
        </p:nvSpPr>
        <p:spPr>
          <a:xfrm>
            <a:off x="4380238" y="835689"/>
            <a:ext cx="343152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모델 개요 - </a:t>
            </a:r>
            <a:r>
              <a:rPr lang="ko-KR" sz="1600">
                <a:solidFill>
                  <a:srgbClr val="FFAC03"/>
                </a:solidFill>
                <a:latin typeface="Arial"/>
                <a:ea typeface="Arial"/>
                <a:cs typeface="Arial"/>
                <a:sym typeface="Arial"/>
              </a:rPr>
              <a:t>주제분류모델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"/>
          <p:cNvSpPr/>
          <p:nvPr/>
        </p:nvSpPr>
        <p:spPr>
          <a:xfrm>
            <a:off x="1" y="1579670"/>
            <a:ext cx="12191999" cy="2190904"/>
          </a:xfrm>
          <a:prstGeom prst="rect">
            <a:avLst/>
          </a:prstGeom>
          <a:solidFill>
            <a:srgbClr val="FFAC03"/>
          </a:solidFill>
          <a:ln>
            <a:noFill/>
          </a:ln>
          <a:effectLst>
            <a:outerShdw blurRad="635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3959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3"/>
          <p:cNvSpPr/>
          <p:nvPr/>
        </p:nvSpPr>
        <p:spPr>
          <a:xfrm>
            <a:off x="110066" y="1718975"/>
            <a:ext cx="11971867" cy="1944216"/>
          </a:xfrm>
          <a:prstGeom prst="rect">
            <a:avLst/>
          </a:prstGeom>
          <a:solidFill>
            <a:srgbClr val="FFAC03"/>
          </a:solidFill>
          <a:ln cap="flat" cmpd="sng" w="15875">
            <a:solidFill>
              <a:srgbClr val="939597">
                <a:alpha val="6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3"/>
          <p:cNvSpPr txBox="1"/>
          <p:nvPr/>
        </p:nvSpPr>
        <p:spPr>
          <a:xfrm>
            <a:off x="182860" y="1803510"/>
            <a:ext cx="287316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KDT 빅데이터-AI 양성과정</a:t>
            </a:r>
            <a:endParaRPr/>
          </a:p>
        </p:txBody>
      </p:sp>
      <p:sp>
        <p:nvSpPr>
          <p:cNvPr id="131" name="Google Shape;131;p3"/>
          <p:cNvSpPr txBox="1"/>
          <p:nvPr/>
        </p:nvSpPr>
        <p:spPr>
          <a:xfrm>
            <a:off x="5159896" y="2367345"/>
            <a:ext cx="676875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6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b="1" i="0" sz="6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6108" y="2024101"/>
            <a:ext cx="1266574" cy="126657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"/>
          <p:cNvSpPr txBox="1"/>
          <p:nvPr/>
        </p:nvSpPr>
        <p:spPr>
          <a:xfrm>
            <a:off x="4955523" y="4418944"/>
            <a:ext cx="2280954" cy="1681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Malgun Gothic"/>
              <a:buAutoNum type="arabicPeriod"/>
            </a:pPr>
            <a:r>
              <a:rPr b="0" i="0" lang="ko-KR" sz="14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프로젝트 주제 선정배경</a:t>
            </a:r>
            <a:endParaRPr b="0" i="0" sz="14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Malgun Gothic"/>
              <a:buAutoNum type="arabicPeriod"/>
            </a:pPr>
            <a:r>
              <a:rPr b="0" i="0" lang="ko-KR" sz="14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프로젝트 구현내용</a:t>
            </a:r>
            <a:endParaRPr b="0" i="0" sz="14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Malgun Gothic"/>
              <a:buAutoNum type="arabicPeriod"/>
            </a:pPr>
            <a:r>
              <a:rPr b="0" i="0" lang="ko-KR" sz="14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b="0" i="0" sz="14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Malgun Gothic"/>
              <a:buAutoNum type="arabicPeriod"/>
            </a:pPr>
            <a:r>
              <a:rPr b="0" i="0" lang="ko-KR" sz="14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프로젝트 구조</a:t>
            </a:r>
            <a:endParaRPr b="0" i="0" sz="14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Malgun Gothic"/>
              <a:buAutoNum type="arabicPeriod"/>
            </a:pPr>
            <a:r>
              <a:rPr b="0" i="0" lang="ko-KR" sz="14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기대효과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30"/>
          <p:cNvSpPr/>
          <p:nvPr/>
        </p:nvSpPr>
        <p:spPr>
          <a:xfrm>
            <a:off x="194789" y="714566"/>
            <a:ext cx="11802422" cy="5485636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E3E4E5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30"/>
          <p:cNvSpPr txBox="1"/>
          <p:nvPr/>
        </p:nvSpPr>
        <p:spPr>
          <a:xfrm>
            <a:off x="6461101" y="1986118"/>
            <a:ext cx="3456395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부동산, 정치이슈, 정책, 사건사고 범죄,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건강 및 안전, 날씨 및 기상, 문화와 예술,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기타 </a:t>
            </a:r>
            <a:r>
              <a:rPr lang="ko-KR" sz="16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7개의 토픽으로 분류</a:t>
            </a:r>
            <a:endParaRPr/>
          </a:p>
        </p:txBody>
      </p:sp>
      <p:sp>
        <p:nvSpPr>
          <p:cNvPr id="745" name="Google Shape;745;p30"/>
          <p:cNvSpPr txBox="1"/>
          <p:nvPr/>
        </p:nvSpPr>
        <p:spPr>
          <a:xfrm>
            <a:off x="1588592" y="4318699"/>
            <a:ext cx="4665277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분류된 토픽을 보고 </a:t>
            </a:r>
            <a:r>
              <a:rPr lang="ko-KR" sz="16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stop_words 에 </a:t>
            </a:r>
            <a:endParaRPr sz="1600">
              <a:solidFill>
                <a:srgbClr val="FF69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지우고 싶은 단어를 추가</a:t>
            </a: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하여 반복 실행</a:t>
            </a:r>
            <a:endParaRPr/>
          </a:p>
        </p:txBody>
      </p:sp>
      <p:pic>
        <p:nvPicPr>
          <p:cNvPr id="746" name="Google Shape;746;p30"/>
          <p:cNvPicPr preferRelativeResize="0"/>
          <p:nvPr/>
        </p:nvPicPr>
        <p:blipFill rotWithShape="1">
          <a:blip r:embed="rId3">
            <a:alphaModFix/>
          </a:blip>
          <a:srcRect b="37917" l="0" r="0" t="9578"/>
          <a:stretch/>
        </p:blipFill>
        <p:spPr>
          <a:xfrm>
            <a:off x="1455014" y="1943835"/>
            <a:ext cx="4830168" cy="2062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0"/>
          <p:cNvPicPr preferRelativeResize="0"/>
          <p:nvPr/>
        </p:nvPicPr>
        <p:blipFill rotWithShape="1">
          <a:blip r:embed="rId3">
            <a:alphaModFix/>
          </a:blip>
          <a:srcRect b="-4757" l="0" r="72292" t="65508"/>
          <a:stretch/>
        </p:blipFill>
        <p:spPr>
          <a:xfrm>
            <a:off x="4834150" y="2694755"/>
            <a:ext cx="1138457" cy="131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7016" y="4186151"/>
            <a:ext cx="5206112" cy="16885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9" name="Google Shape;749;p30"/>
          <p:cNvCxnSpPr/>
          <p:nvPr/>
        </p:nvCxnSpPr>
        <p:spPr>
          <a:xfrm>
            <a:off x="5289755" y="4306624"/>
            <a:ext cx="0" cy="1688563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750" name="Google Shape;750;p30"/>
          <p:cNvSpPr/>
          <p:nvPr/>
        </p:nvSpPr>
        <p:spPr>
          <a:xfrm>
            <a:off x="1523506" y="1682279"/>
            <a:ext cx="1740477" cy="345171"/>
          </a:xfrm>
          <a:prstGeom prst="roundRect">
            <a:avLst>
              <a:gd fmla="val 16667" name="adj"/>
            </a:avLst>
          </a:prstGeom>
          <a:solidFill>
            <a:srgbClr val="FAA700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토픽 분류</a:t>
            </a:r>
            <a:endParaRPr/>
          </a:p>
        </p:txBody>
      </p:sp>
      <p:sp>
        <p:nvSpPr>
          <p:cNvPr id="751" name="Google Shape;751;p30"/>
          <p:cNvSpPr/>
          <p:nvPr/>
        </p:nvSpPr>
        <p:spPr>
          <a:xfrm>
            <a:off x="1398550" y="4095461"/>
            <a:ext cx="9338080" cy="203665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FAA7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2" name="Google Shape;752;p30"/>
          <p:cNvSpPr/>
          <p:nvPr/>
        </p:nvSpPr>
        <p:spPr>
          <a:xfrm>
            <a:off x="1398550" y="1935411"/>
            <a:ext cx="9338080" cy="203665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FAA7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53" name="Google Shape;753;p30"/>
          <p:cNvCxnSpPr/>
          <p:nvPr/>
        </p:nvCxnSpPr>
        <p:spPr>
          <a:xfrm>
            <a:off x="6385400" y="2110659"/>
            <a:ext cx="0" cy="1688563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754" name="Google Shape;754;p30"/>
          <p:cNvSpPr/>
          <p:nvPr/>
        </p:nvSpPr>
        <p:spPr>
          <a:xfrm>
            <a:off x="8820289" y="3876357"/>
            <a:ext cx="1625672" cy="345171"/>
          </a:xfrm>
          <a:prstGeom prst="roundRect">
            <a:avLst>
              <a:gd fmla="val 16667" name="adj"/>
            </a:avLst>
          </a:prstGeom>
          <a:solidFill>
            <a:srgbClr val="FAA700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Stop_words</a:t>
            </a:r>
            <a:endParaRPr sz="18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30"/>
          <p:cNvSpPr/>
          <p:nvPr/>
        </p:nvSpPr>
        <p:spPr>
          <a:xfrm>
            <a:off x="5064525" y="254337"/>
            <a:ext cx="2062950" cy="339105"/>
          </a:xfrm>
          <a:prstGeom prst="snip2SameRect">
            <a:avLst>
              <a:gd fmla="val 27381" name="adj1"/>
              <a:gd fmla="val 0" name="adj2"/>
            </a:avLst>
          </a:prstGeom>
          <a:solidFill>
            <a:srgbClr val="FFAC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001027"/>
                </a:solidFill>
                <a:latin typeface="Arial"/>
                <a:ea typeface="Arial"/>
                <a:cs typeface="Arial"/>
                <a:sym typeface="Arial"/>
              </a:rPr>
              <a:t>수행결과</a:t>
            </a:r>
            <a:endParaRPr/>
          </a:p>
        </p:txBody>
      </p:sp>
      <p:cxnSp>
        <p:nvCxnSpPr>
          <p:cNvPr id="756" name="Google Shape;756;p30"/>
          <p:cNvCxnSpPr/>
          <p:nvPr/>
        </p:nvCxnSpPr>
        <p:spPr>
          <a:xfrm>
            <a:off x="5064525" y="714565"/>
            <a:ext cx="2062950" cy="0"/>
          </a:xfrm>
          <a:prstGeom prst="straightConnector1">
            <a:avLst/>
          </a:prstGeom>
          <a:noFill/>
          <a:ln cap="flat" cmpd="sng" w="38100">
            <a:solidFill>
              <a:srgbClr val="FFAC0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57" name="Google Shape;757;p30"/>
          <p:cNvSpPr txBox="1"/>
          <p:nvPr/>
        </p:nvSpPr>
        <p:spPr>
          <a:xfrm>
            <a:off x="4380238" y="835689"/>
            <a:ext cx="343152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모델 개요 - </a:t>
            </a:r>
            <a:r>
              <a:rPr lang="ko-KR" sz="1600">
                <a:solidFill>
                  <a:srgbClr val="FFAC03"/>
                </a:solidFill>
                <a:latin typeface="Arial"/>
                <a:ea typeface="Arial"/>
                <a:cs typeface="Arial"/>
                <a:sym typeface="Arial"/>
              </a:rPr>
              <a:t>주제분류모델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31"/>
          <p:cNvSpPr/>
          <p:nvPr/>
        </p:nvSpPr>
        <p:spPr>
          <a:xfrm>
            <a:off x="194789" y="714566"/>
            <a:ext cx="11802422" cy="5485636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E3E4E5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31"/>
          <p:cNvSpPr txBox="1"/>
          <p:nvPr/>
        </p:nvSpPr>
        <p:spPr>
          <a:xfrm>
            <a:off x="559948" y="4697284"/>
            <a:ext cx="377058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각 본문 열에 대해 </a:t>
            </a:r>
            <a:r>
              <a:rPr lang="ko-KR" sz="16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주제를 분류하는 함수 </a:t>
            </a: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생성</a:t>
            </a:r>
            <a:endParaRPr/>
          </a:p>
        </p:txBody>
      </p:sp>
      <p:sp>
        <p:nvSpPr>
          <p:cNvPr id="764" name="Google Shape;764;p31"/>
          <p:cNvSpPr txBox="1"/>
          <p:nvPr/>
        </p:nvSpPr>
        <p:spPr>
          <a:xfrm>
            <a:off x="4938248" y="4616493"/>
            <a:ext cx="277191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각 주제 별 </a:t>
            </a:r>
            <a:r>
              <a:rPr lang="ko-KR" sz="16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빈도수</a:t>
            </a: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에 대한 그래프</a:t>
            </a:r>
            <a:endParaRPr/>
          </a:p>
        </p:txBody>
      </p:sp>
      <p:pic>
        <p:nvPicPr>
          <p:cNvPr id="765" name="Google Shape;76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631" y="2051046"/>
            <a:ext cx="4150826" cy="2142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9905" y="2051046"/>
            <a:ext cx="3028605" cy="2142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08021" y="2051046"/>
            <a:ext cx="3403344" cy="222104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31"/>
          <p:cNvSpPr txBox="1"/>
          <p:nvPr/>
        </p:nvSpPr>
        <p:spPr>
          <a:xfrm>
            <a:off x="8208021" y="4616969"/>
            <a:ext cx="2938561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토픽 열을 Target 데이터로 하여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딥러닝 실행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TF-IDF는 토픽 분류 성능이 좋지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않아 </a:t>
            </a:r>
            <a:r>
              <a:rPr lang="ko-KR" sz="16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CounterVectorizer 사용</a:t>
            </a:r>
            <a:endParaRPr sz="1600">
              <a:solidFill>
                <a:srgbClr val="FF69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9" name="Google Shape;769;p31"/>
          <p:cNvCxnSpPr/>
          <p:nvPr/>
        </p:nvCxnSpPr>
        <p:spPr>
          <a:xfrm>
            <a:off x="4713306" y="2051046"/>
            <a:ext cx="0" cy="3940742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770" name="Google Shape;770;p31"/>
          <p:cNvCxnSpPr/>
          <p:nvPr/>
        </p:nvCxnSpPr>
        <p:spPr>
          <a:xfrm>
            <a:off x="8031791" y="2051046"/>
            <a:ext cx="0" cy="3940742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771" name="Google Shape;771;p31"/>
          <p:cNvCxnSpPr/>
          <p:nvPr/>
        </p:nvCxnSpPr>
        <p:spPr>
          <a:xfrm>
            <a:off x="599507" y="4405309"/>
            <a:ext cx="3835231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72" name="Google Shape;772;p31"/>
          <p:cNvCxnSpPr/>
          <p:nvPr/>
        </p:nvCxnSpPr>
        <p:spPr>
          <a:xfrm>
            <a:off x="4965615" y="4405309"/>
            <a:ext cx="2846147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73" name="Google Shape;773;p31"/>
          <p:cNvCxnSpPr/>
          <p:nvPr/>
        </p:nvCxnSpPr>
        <p:spPr>
          <a:xfrm>
            <a:off x="8271988" y="4405309"/>
            <a:ext cx="3205069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74" name="Google Shape;774;p31"/>
          <p:cNvSpPr/>
          <p:nvPr/>
        </p:nvSpPr>
        <p:spPr>
          <a:xfrm>
            <a:off x="559948" y="1839387"/>
            <a:ext cx="1740477" cy="345171"/>
          </a:xfrm>
          <a:prstGeom prst="roundRect">
            <a:avLst>
              <a:gd fmla="val 16667" name="adj"/>
            </a:avLst>
          </a:prstGeom>
          <a:solidFill>
            <a:srgbClr val="FAA700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주제 분류 함수</a:t>
            </a:r>
            <a:endParaRPr/>
          </a:p>
        </p:txBody>
      </p:sp>
      <p:sp>
        <p:nvSpPr>
          <p:cNvPr id="775" name="Google Shape;775;p31"/>
          <p:cNvSpPr/>
          <p:nvPr/>
        </p:nvSpPr>
        <p:spPr>
          <a:xfrm>
            <a:off x="4933336" y="1839387"/>
            <a:ext cx="1740477" cy="345171"/>
          </a:xfrm>
          <a:prstGeom prst="roundRect">
            <a:avLst>
              <a:gd fmla="val 16667" name="adj"/>
            </a:avLst>
          </a:prstGeom>
          <a:solidFill>
            <a:srgbClr val="FAA700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빈도수 그래프</a:t>
            </a:r>
            <a:endParaRPr/>
          </a:p>
        </p:txBody>
      </p:sp>
      <p:sp>
        <p:nvSpPr>
          <p:cNvPr id="776" name="Google Shape;776;p31"/>
          <p:cNvSpPr/>
          <p:nvPr/>
        </p:nvSpPr>
        <p:spPr>
          <a:xfrm>
            <a:off x="8278553" y="1839387"/>
            <a:ext cx="2166119" cy="345171"/>
          </a:xfrm>
          <a:prstGeom prst="roundRect">
            <a:avLst>
              <a:gd fmla="val 16667" name="adj"/>
            </a:avLst>
          </a:prstGeom>
          <a:solidFill>
            <a:srgbClr val="FAA700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CounterVector</a:t>
            </a:r>
            <a:endParaRPr sz="18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31"/>
          <p:cNvSpPr/>
          <p:nvPr/>
        </p:nvSpPr>
        <p:spPr>
          <a:xfrm>
            <a:off x="5064525" y="254337"/>
            <a:ext cx="2062950" cy="339105"/>
          </a:xfrm>
          <a:prstGeom prst="snip2SameRect">
            <a:avLst>
              <a:gd fmla="val 27381" name="adj1"/>
              <a:gd fmla="val 0" name="adj2"/>
            </a:avLst>
          </a:prstGeom>
          <a:solidFill>
            <a:srgbClr val="FFAC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001027"/>
                </a:solidFill>
                <a:latin typeface="Arial"/>
                <a:ea typeface="Arial"/>
                <a:cs typeface="Arial"/>
                <a:sym typeface="Arial"/>
              </a:rPr>
              <a:t>수행결과</a:t>
            </a:r>
            <a:endParaRPr/>
          </a:p>
        </p:txBody>
      </p:sp>
      <p:cxnSp>
        <p:nvCxnSpPr>
          <p:cNvPr id="778" name="Google Shape;778;p31"/>
          <p:cNvCxnSpPr/>
          <p:nvPr/>
        </p:nvCxnSpPr>
        <p:spPr>
          <a:xfrm>
            <a:off x="5064525" y="714565"/>
            <a:ext cx="2062950" cy="0"/>
          </a:xfrm>
          <a:prstGeom prst="straightConnector1">
            <a:avLst/>
          </a:prstGeom>
          <a:noFill/>
          <a:ln cap="flat" cmpd="sng" w="38100">
            <a:solidFill>
              <a:srgbClr val="FFAC0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79" name="Google Shape;779;p31"/>
          <p:cNvSpPr txBox="1"/>
          <p:nvPr/>
        </p:nvSpPr>
        <p:spPr>
          <a:xfrm>
            <a:off x="4380238" y="835689"/>
            <a:ext cx="343152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모델 개요 - </a:t>
            </a:r>
            <a:r>
              <a:rPr lang="ko-KR" sz="1600">
                <a:solidFill>
                  <a:srgbClr val="FFAC03"/>
                </a:solidFill>
                <a:latin typeface="Arial"/>
                <a:ea typeface="Arial"/>
                <a:cs typeface="Arial"/>
                <a:sym typeface="Arial"/>
              </a:rPr>
              <a:t>주제분류모델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32"/>
          <p:cNvSpPr/>
          <p:nvPr/>
        </p:nvSpPr>
        <p:spPr>
          <a:xfrm>
            <a:off x="6524527" y="2122851"/>
            <a:ext cx="3975932" cy="2854875"/>
          </a:xfrm>
          <a:prstGeom prst="rect">
            <a:avLst/>
          </a:prstGeom>
          <a:solidFill>
            <a:srgbClr val="FFECC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5" name="Google Shape;785;p32"/>
          <p:cNvSpPr/>
          <p:nvPr/>
        </p:nvSpPr>
        <p:spPr>
          <a:xfrm>
            <a:off x="1691540" y="2122851"/>
            <a:ext cx="3975932" cy="2854875"/>
          </a:xfrm>
          <a:prstGeom prst="rect">
            <a:avLst/>
          </a:prstGeom>
          <a:solidFill>
            <a:srgbClr val="FFECC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6" name="Google Shape;786;p32"/>
          <p:cNvSpPr/>
          <p:nvPr/>
        </p:nvSpPr>
        <p:spPr>
          <a:xfrm>
            <a:off x="194789" y="714566"/>
            <a:ext cx="11802422" cy="5485636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E3E4E5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32"/>
          <p:cNvSpPr/>
          <p:nvPr/>
        </p:nvSpPr>
        <p:spPr>
          <a:xfrm>
            <a:off x="1691539" y="1764579"/>
            <a:ext cx="1427107" cy="345171"/>
          </a:xfrm>
          <a:prstGeom prst="roundRect">
            <a:avLst>
              <a:gd fmla="val 16667" name="adj"/>
            </a:avLst>
          </a:prstGeom>
          <a:solidFill>
            <a:srgbClr val="35DBA4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Seqeuncy</a:t>
            </a:r>
            <a:endParaRPr sz="18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32"/>
          <p:cNvSpPr/>
          <p:nvPr/>
        </p:nvSpPr>
        <p:spPr>
          <a:xfrm>
            <a:off x="6524527" y="1764579"/>
            <a:ext cx="2377243" cy="345171"/>
          </a:xfrm>
          <a:prstGeom prst="roundRect">
            <a:avLst>
              <a:gd fmla="val 16667" name="adj"/>
            </a:avLst>
          </a:prstGeom>
          <a:solidFill>
            <a:srgbClr val="35DBA4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Non_Seqeuncy</a:t>
            </a:r>
            <a:endParaRPr sz="18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9" name="Google Shape;789;p32"/>
          <p:cNvCxnSpPr/>
          <p:nvPr/>
        </p:nvCxnSpPr>
        <p:spPr>
          <a:xfrm>
            <a:off x="6096000" y="1764579"/>
            <a:ext cx="0" cy="3394817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790" name="Google Shape;790;p32"/>
          <p:cNvSpPr/>
          <p:nvPr/>
        </p:nvSpPr>
        <p:spPr>
          <a:xfrm>
            <a:off x="5064525" y="254337"/>
            <a:ext cx="2062950" cy="339105"/>
          </a:xfrm>
          <a:prstGeom prst="snip2SameRect">
            <a:avLst>
              <a:gd fmla="val 27381" name="adj1"/>
              <a:gd fmla="val 0" name="adj2"/>
            </a:avLst>
          </a:prstGeom>
          <a:solidFill>
            <a:srgbClr val="FFAC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001027"/>
                </a:solidFill>
                <a:latin typeface="Arial"/>
                <a:ea typeface="Arial"/>
                <a:cs typeface="Arial"/>
                <a:sym typeface="Arial"/>
              </a:rPr>
              <a:t>수행결과</a:t>
            </a:r>
            <a:endParaRPr/>
          </a:p>
        </p:txBody>
      </p:sp>
      <p:cxnSp>
        <p:nvCxnSpPr>
          <p:cNvPr id="791" name="Google Shape;791;p32"/>
          <p:cNvCxnSpPr/>
          <p:nvPr/>
        </p:nvCxnSpPr>
        <p:spPr>
          <a:xfrm>
            <a:off x="5064525" y="714565"/>
            <a:ext cx="2062950" cy="0"/>
          </a:xfrm>
          <a:prstGeom prst="straightConnector1">
            <a:avLst/>
          </a:prstGeom>
          <a:noFill/>
          <a:ln cap="flat" cmpd="sng" w="38100">
            <a:solidFill>
              <a:srgbClr val="FFAC0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92" name="Google Shape;792;p32"/>
          <p:cNvSpPr txBox="1"/>
          <p:nvPr/>
        </p:nvSpPr>
        <p:spPr>
          <a:xfrm>
            <a:off x="4380238" y="835689"/>
            <a:ext cx="343152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모델 선정 이유 - </a:t>
            </a:r>
            <a:r>
              <a:rPr lang="ko-KR" sz="1600">
                <a:solidFill>
                  <a:srgbClr val="35DBA4"/>
                </a:solidFill>
                <a:latin typeface="Arial"/>
                <a:ea typeface="Arial"/>
                <a:cs typeface="Arial"/>
                <a:sym typeface="Arial"/>
              </a:rPr>
              <a:t>주제분류모델</a:t>
            </a:r>
            <a:endParaRPr/>
          </a:p>
        </p:txBody>
      </p:sp>
      <p:pic>
        <p:nvPicPr>
          <p:cNvPr descr="딥러닝] LSTM 쉽게 이해하기 - YouTube" id="793" name="Google Shape;79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48" y="2301024"/>
            <a:ext cx="2019558" cy="1514668"/>
          </a:xfrm>
          <a:prstGeom prst="ellipse">
            <a:avLst/>
          </a:prstGeom>
          <a:noFill/>
          <a:ln>
            <a:noFill/>
          </a:ln>
        </p:spPr>
      </p:pic>
      <p:sp>
        <p:nvSpPr>
          <p:cNvPr id="794" name="Google Shape;794;p32"/>
          <p:cNvSpPr txBox="1"/>
          <p:nvPr/>
        </p:nvSpPr>
        <p:spPr>
          <a:xfrm>
            <a:off x="1742510" y="3904369"/>
            <a:ext cx="4378649" cy="1034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텍스트의 </a:t>
            </a:r>
            <a:r>
              <a:rPr lang="ko-KR" sz="14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복잡한 의미 구조를 분석</a:t>
            </a: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하기 용이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특징과 패턴을 효과적으로 분석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문맥의 의존성이 있는 텍스트 분석</a:t>
            </a: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에 자주 사용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딥러닝] LSTM 쉽게 이해하기 - YouTube" id="795" name="Google Shape;795;p32"/>
          <p:cNvPicPr preferRelativeResize="0"/>
          <p:nvPr/>
        </p:nvPicPr>
        <p:blipFill rotWithShape="1">
          <a:blip r:embed="rId4">
            <a:alphaModFix/>
          </a:blip>
          <a:srcRect b="4535" l="3282" r="3281" t="4536"/>
          <a:stretch/>
        </p:blipFill>
        <p:spPr>
          <a:xfrm>
            <a:off x="3647914" y="2301024"/>
            <a:ext cx="2051150" cy="1497036"/>
          </a:xfrm>
          <a:prstGeom prst="ellipse">
            <a:avLst/>
          </a:prstGeom>
          <a:noFill/>
          <a:ln>
            <a:noFill/>
          </a:ln>
        </p:spPr>
      </p:pic>
      <p:sp>
        <p:nvSpPr>
          <p:cNvPr id="796" name="Google Shape;796;p32"/>
          <p:cNvSpPr txBox="1"/>
          <p:nvPr/>
        </p:nvSpPr>
        <p:spPr>
          <a:xfrm>
            <a:off x="6604674" y="3904369"/>
            <a:ext cx="4378649" cy="1034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1차원 시퀀스의 로컬 패턴과 구조를 캡쳐해서 분석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문장안에 단어</a:t>
            </a: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sz="14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성분의 특징</a:t>
            </a: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sz="14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문장의 지역 정보 위주</a:t>
            </a:r>
            <a:endParaRPr sz="1400">
              <a:solidFill>
                <a:srgbClr val="FF69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텍스트 분석</a:t>
            </a: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에 자주 사용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다층퍼셉트론(MLP) 텐서플로우 구현 - XOR - YouTube" id="797" name="Google Shape;797;p32"/>
          <p:cNvPicPr preferRelativeResize="0"/>
          <p:nvPr/>
        </p:nvPicPr>
        <p:blipFill rotWithShape="1">
          <a:blip r:embed="rId5">
            <a:alphaModFix/>
          </a:blip>
          <a:srcRect b="-9116" l="5034" r="5033" t="-9116"/>
          <a:stretch/>
        </p:blipFill>
        <p:spPr>
          <a:xfrm>
            <a:off x="6535334" y="2257881"/>
            <a:ext cx="2141084" cy="158332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98" name="Google Shape;798;p32"/>
          <p:cNvPicPr preferRelativeResize="0"/>
          <p:nvPr/>
        </p:nvPicPr>
        <p:blipFill rotWithShape="1">
          <a:blip r:embed="rId6">
            <a:alphaModFix/>
          </a:blip>
          <a:srcRect b="-58955" l="6495" r="6495" t="-58956"/>
          <a:stretch/>
        </p:blipFill>
        <p:spPr>
          <a:xfrm>
            <a:off x="8606674" y="1764579"/>
            <a:ext cx="1842816" cy="2594152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3"/>
          <p:cNvSpPr/>
          <p:nvPr/>
        </p:nvSpPr>
        <p:spPr>
          <a:xfrm>
            <a:off x="6524528" y="2122851"/>
            <a:ext cx="4145491" cy="2854875"/>
          </a:xfrm>
          <a:prstGeom prst="rect">
            <a:avLst/>
          </a:prstGeom>
          <a:solidFill>
            <a:srgbClr val="FFECC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4" name="Google Shape;804;p33"/>
          <p:cNvSpPr/>
          <p:nvPr/>
        </p:nvSpPr>
        <p:spPr>
          <a:xfrm>
            <a:off x="1685895" y="2122851"/>
            <a:ext cx="3990651" cy="2854875"/>
          </a:xfrm>
          <a:prstGeom prst="rect">
            <a:avLst/>
          </a:prstGeom>
          <a:solidFill>
            <a:srgbClr val="FFECC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5" name="Google Shape;805;p33"/>
          <p:cNvSpPr/>
          <p:nvPr/>
        </p:nvSpPr>
        <p:spPr>
          <a:xfrm>
            <a:off x="194789" y="714566"/>
            <a:ext cx="11802422" cy="5485636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E3E4E5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33"/>
          <p:cNvSpPr/>
          <p:nvPr/>
        </p:nvSpPr>
        <p:spPr>
          <a:xfrm>
            <a:off x="1685895" y="1764579"/>
            <a:ext cx="1265626" cy="345171"/>
          </a:xfrm>
          <a:prstGeom prst="roundRect">
            <a:avLst>
              <a:gd fmla="val 16667" name="adj"/>
            </a:avLst>
          </a:prstGeom>
          <a:solidFill>
            <a:srgbClr val="35DBA4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LSTM</a:t>
            </a:r>
            <a:endParaRPr sz="18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33"/>
          <p:cNvSpPr/>
          <p:nvPr/>
        </p:nvSpPr>
        <p:spPr>
          <a:xfrm>
            <a:off x="6524528" y="1764579"/>
            <a:ext cx="1265626" cy="345171"/>
          </a:xfrm>
          <a:prstGeom prst="roundRect">
            <a:avLst>
              <a:gd fmla="val 16667" name="adj"/>
            </a:avLst>
          </a:prstGeom>
          <a:solidFill>
            <a:srgbClr val="35DBA4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CNN</a:t>
            </a:r>
            <a:endParaRPr sz="18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8" name="Google Shape;808;p33"/>
          <p:cNvCxnSpPr/>
          <p:nvPr/>
        </p:nvCxnSpPr>
        <p:spPr>
          <a:xfrm>
            <a:off x="6096000" y="1764579"/>
            <a:ext cx="0" cy="3394817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id="809" name="Google Shape;80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6406" y="2191203"/>
            <a:ext cx="3650044" cy="2649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1425" y="2191203"/>
            <a:ext cx="3834680" cy="2649684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33"/>
          <p:cNvSpPr/>
          <p:nvPr/>
        </p:nvSpPr>
        <p:spPr>
          <a:xfrm>
            <a:off x="5064525" y="254337"/>
            <a:ext cx="2062950" cy="339105"/>
          </a:xfrm>
          <a:prstGeom prst="snip2SameRect">
            <a:avLst>
              <a:gd fmla="val 27381" name="adj1"/>
              <a:gd fmla="val 0" name="adj2"/>
            </a:avLst>
          </a:prstGeom>
          <a:solidFill>
            <a:srgbClr val="FFAC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001027"/>
                </a:solidFill>
                <a:latin typeface="Arial"/>
                <a:ea typeface="Arial"/>
                <a:cs typeface="Arial"/>
                <a:sym typeface="Arial"/>
              </a:rPr>
              <a:t>수행결과</a:t>
            </a:r>
            <a:endParaRPr/>
          </a:p>
        </p:txBody>
      </p:sp>
      <p:cxnSp>
        <p:nvCxnSpPr>
          <p:cNvPr id="812" name="Google Shape;812;p33"/>
          <p:cNvCxnSpPr/>
          <p:nvPr/>
        </p:nvCxnSpPr>
        <p:spPr>
          <a:xfrm>
            <a:off x="5064525" y="714565"/>
            <a:ext cx="2062950" cy="0"/>
          </a:xfrm>
          <a:prstGeom prst="straightConnector1">
            <a:avLst/>
          </a:prstGeom>
          <a:noFill/>
          <a:ln cap="flat" cmpd="sng" w="38100">
            <a:solidFill>
              <a:srgbClr val="FFAC0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13" name="Google Shape;813;p33"/>
          <p:cNvSpPr txBox="1"/>
          <p:nvPr/>
        </p:nvSpPr>
        <p:spPr>
          <a:xfrm>
            <a:off x="4380238" y="835689"/>
            <a:ext cx="343152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모델 선정 및 분석 - </a:t>
            </a:r>
            <a:r>
              <a:rPr lang="ko-KR" sz="1600">
                <a:solidFill>
                  <a:srgbClr val="35DBA4"/>
                </a:solidFill>
                <a:latin typeface="Arial"/>
                <a:ea typeface="Arial"/>
                <a:cs typeface="Arial"/>
                <a:sym typeface="Arial"/>
              </a:rPr>
              <a:t>주제분류모델</a:t>
            </a:r>
            <a:endParaRPr/>
          </a:p>
        </p:txBody>
      </p:sp>
      <p:sp>
        <p:nvSpPr>
          <p:cNvPr id="814" name="Google Shape;814;p33"/>
          <p:cNvSpPr txBox="1"/>
          <p:nvPr/>
        </p:nvSpPr>
        <p:spPr>
          <a:xfrm>
            <a:off x="2673076" y="5237851"/>
            <a:ext cx="68457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LSTM은 과적합 없이 모델이 잘 생성된 것을 볼 수 있는 반면 </a:t>
            </a:r>
            <a:r>
              <a:rPr lang="ko-KR" sz="16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CNN은</a:t>
            </a:r>
            <a:r>
              <a:rPr lang="ko-KR" sz="16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6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과적합이 존재</a:t>
            </a:r>
            <a:endParaRPr sz="1600">
              <a:solidFill>
                <a:srgbClr val="FF69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따라서 CNN 모델이 더 가볍지만 오차율과 과적합으로 인해 </a:t>
            </a:r>
            <a:r>
              <a:rPr lang="ko-KR" sz="16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LSTM 모델을 선택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34"/>
          <p:cNvSpPr/>
          <p:nvPr/>
        </p:nvSpPr>
        <p:spPr>
          <a:xfrm>
            <a:off x="1758201" y="2122851"/>
            <a:ext cx="4721315" cy="3394817"/>
          </a:xfrm>
          <a:prstGeom prst="rect">
            <a:avLst/>
          </a:prstGeom>
          <a:solidFill>
            <a:srgbClr val="FFECC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1" name="Google Shape;821;p34"/>
          <p:cNvSpPr/>
          <p:nvPr/>
        </p:nvSpPr>
        <p:spPr>
          <a:xfrm>
            <a:off x="194789" y="714566"/>
            <a:ext cx="11802422" cy="5485636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E3E4E5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34"/>
          <p:cNvSpPr/>
          <p:nvPr/>
        </p:nvSpPr>
        <p:spPr>
          <a:xfrm>
            <a:off x="1728889" y="1764579"/>
            <a:ext cx="2824944" cy="345171"/>
          </a:xfrm>
          <a:prstGeom prst="roundRect">
            <a:avLst>
              <a:gd fmla="val 16667" name="adj"/>
            </a:avLst>
          </a:prstGeom>
          <a:solidFill>
            <a:srgbClr val="35DBA4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LSTM 모델 선정</a:t>
            </a:r>
            <a:endParaRPr/>
          </a:p>
        </p:txBody>
      </p:sp>
      <p:cxnSp>
        <p:nvCxnSpPr>
          <p:cNvPr id="823" name="Google Shape;823;p34"/>
          <p:cNvCxnSpPr/>
          <p:nvPr/>
        </p:nvCxnSpPr>
        <p:spPr>
          <a:xfrm>
            <a:off x="6762119" y="1764579"/>
            <a:ext cx="0" cy="3394817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824" name="Google Shape;824;p34"/>
          <p:cNvSpPr/>
          <p:nvPr/>
        </p:nvSpPr>
        <p:spPr>
          <a:xfrm>
            <a:off x="7075590" y="2122851"/>
            <a:ext cx="3848765" cy="3394817"/>
          </a:xfrm>
          <a:prstGeom prst="rect">
            <a:avLst/>
          </a:prstGeom>
          <a:solidFill>
            <a:srgbClr val="FFECC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5" name="Google Shape;825;p34"/>
          <p:cNvSpPr/>
          <p:nvPr/>
        </p:nvSpPr>
        <p:spPr>
          <a:xfrm>
            <a:off x="7075589" y="1764579"/>
            <a:ext cx="1777737" cy="345171"/>
          </a:xfrm>
          <a:prstGeom prst="roundRect">
            <a:avLst>
              <a:gd fmla="val 16667" name="adj"/>
            </a:avLst>
          </a:prstGeom>
          <a:solidFill>
            <a:srgbClr val="35DBA4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예측 결과 예시</a:t>
            </a:r>
            <a:endParaRPr/>
          </a:p>
        </p:txBody>
      </p:sp>
      <p:sp>
        <p:nvSpPr>
          <p:cNvPr id="826" name="Google Shape;826;p34"/>
          <p:cNvSpPr txBox="1"/>
          <p:nvPr/>
        </p:nvSpPr>
        <p:spPr>
          <a:xfrm>
            <a:off x="1839886" y="4486691"/>
            <a:ext cx="4378649" cy="388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텍스트를 확인하면 </a:t>
            </a:r>
            <a:r>
              <a:rPr lang="ko-KR" sz="14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날씨 및 기상 토픽</a:t>
            </a: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임을 확인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34"/>
          <p:cNvSpPr txBox="1"/>
          <p:nvPr/>
        </p:nvSpPr>
        <p:spPr>
          <a:xfrm>
            <a:off x="7144617" y="4486690"/>
            <a:ext cx="4378649" cy="7117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6:날씨 및 기상 카테고리</a:t>
            </a: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 본문의 토픽을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정확히 예측</a:t>
            </a: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 것을 볼 수 있음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8" name="Google Shape;82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0627" y="2249666"/>
            <a:ext cx="4475707" cy="21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34"/>
          <p:cNvPicPr preferRelativeResize="0"/>
          <p:nvPr/>
        </p:nvPicPr>
        <p:blipFill rotWithShape="1">
          <a:blip r:embed="rId4">
            <a:alphaModFix/>
          </a:blip>
          <a:srcRect b="0" l="2370" r="13205" t="0"/>
          <a:stretch/>
        </p:blipFill>
        <p:spPr>
          <a:xfrm>
            <a:off x="7188746" y="2270797"/>
            <a:ext cx="3598024" cy="2092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34"/>
          <p:cNvPicPr preferRelativeResize="0"/>
          <p:nvPr/>
        </p:nvPicPr>
        <p:blipFill rotWithShape="1">
          <a:blip r:embed="rId5">
            <a:alphaModFix/>
          </a:blip>
          <a:srcRect b="-4757" l="0" r="72292" t="65508"/>
          <a:stretch/>
        </p:blipFill>
        <p:spPr>
          <a:xfrm>
            <a:off x="5217877" y="3175339"/>
            <a:ext cx="1138457" cy="1311351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34"/>
          <p:cNvSpPr/>
          <p:nvPr/>
        </p:nvSpPr>
        <p:spPr>
          <a:xfrm>
            <a:off x="5064525" y="254337"/>
            <a:ext cx="2062950" cy="339105"/>
          </a:xfrm>
          <a:prstGeom prst="snip2SameRect">
            <a:avLst>
              <a:gd fmla="val 27381" name="adj1"/>
              <a:gd fmla="val 0" name="adj2"/>
            </a:avLst>
          </a:prstGeom>
          <a:solidFill>
            <a:srgbClr val="FFAC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001027"/>
                </a:solidFill>
                <a:latin typeface="Arial"/>
                <a:ea typeface="Arial"/>
                <a:cs typeface="Arial"/>
                <a:sym typeface="Arial"/>
              </a:rPr>
              <a:t>수행결과</a:t>
            </a:r>
            <a:endParaRPr/>
          </a:p>
        </p:txBody>
      </p:sp>
      <p:cxnSp>
        <p:nvCxnSpPr>
          <p:cNvPr id="832" name="Google Shape;832;p34"/>
          <p:cNvCxnSpPr/>
          <p:nvPr/>
        </p:nvCxnSpPr>
        <p:spPr>
          <a:xfrm>
            <a:off x="5064525" y="714565"/>
            <a:ext cx="2062950" cy="0"/>
          </a:xfrm>
          <a:prstGeom prst="straightConnector1">
            <a:avLst/>
          </a:prstGeom>
          <a:noFill/>
          <a:ln cap="flat" cmpd="sng" w="38100">
            <a:solidFill>
              <a:srgbClr val="FFAC0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33" name="Google Shape;833;p34"/>
          <p:cNvSpPr txBox="1"/>
          <p:nvPr/>
        </p:nvSpPr>
        <p:spPr>
          <a:xfrm>
            <a:off x="4380238" y="835689"/>
            <a:ext cx="343152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모델 선정 및 분석 - </a:t>
            </a:r>
            <a:r>
              <a:rPr lang="ko-KR" sz="1600">
                <a:solidFill>
                  <a:srgbClr val="35DBA4"/>
                </a:solidFill>
                <a:latin typeface="Arial"/>
                <a:ea typeface="Arial"/>
                <a:cs typeface="Arial"/>
                <a:sym typeface="Arial"/>
              </a:rPr>
              <a:t>주제분류모델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35"/>
          <p:cNvSpPr/>
          <p:nvPr/>
        </p:nvSpPr>
        <p:spPr>
          <a:xfrm rot="8100000">
            <a:off x="4098800" y="775970"/>
            <a:ext cx="4006926" cy="4006914"/>
          </a:xfrm>
          <a:prstGeom prst="teardrop">
            <a:avLst>
              <a:gd fmla="val 100000" name="adj"/>
            </a:avLst>
          </a:prstGeom>
          <a:solidFill>
            <a:srgbClr val="35DB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9" name="Google Shape;839;p35"/>
          <p:cNvSpPr/>
          <p:nvPr/>
        </p:nvSpPr>
        <p:spPr>
          <a:xfrm>
            <a:off x="4751117" y="1451164"/>
            <a:ext cx="2702296" cy="270229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0" name="Google Shape;840;p35"/>
          <p:cNvSpPr txBox="1"/>
          <p:nvPr/>
        </p:nvSpPr>
        <p:spPr>
          <a:xfrm>
            <a:off x="3937822" y="2648423"/>
            <a:ext cx="435839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신뢰도분석모델</a:t>
            </a:r>
            <a:endParaRPr/>
          </a:p>
        </p:txBody>
      </p:sp>
      <p:sp>
        <p:nvSpPr>
          <p:cNvPr id="841" name="Google Shape;841;p35"/>
          <p:cNvSpPr/>
          <p:nvPr/>
        </p:nvSpPr>
        <p:spPr>
          <a:xfrm>
            <a:off x="4385491" y="5800906"/>
            <a:ext cx="3433544" cy="394004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2" name="Google Shape;842;p35"/>
          <p:cNvSpPr txBox="1"/>
          <p:nvPr/>
        </p:nvSpPr>
        <p:spPr>
          <a:xfrm>
            <a:off x="5137192" y="1895905"/>
            <a:ext cx="191761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Model </a:t>
            </a:r>
            <a:r>
              <a:rPr lang="ko-KR" sz="2000">
                <a:solidFill>
                  <a:srgbClr val="FAA700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000">
              <a:solidFill>
                <a:srgbClr val="FAA7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36"/>
          <p:cNvSpPr/>
          <p:nvPr/>
        </p:nvSpPr>
        <p:spPr>
          <a:xfrm>
            <a:off x="194789" y="714566"/>
            <a:ext cx="11802422" cy="5485636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E3E4E5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8" name="Google Shape;84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089" y="2099705"/>
            <a:ext cx="4100253" cy="4077461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36"/>
          <p:cNvSpPr txBox="1"/>
          <p:nvPr/>
        </p:nvSpPr>
        <p:spPr>
          <a:xfrm>
            <a:off x="7127475" y="6559771"/>
            <a:ext cx="525285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참고 논문 : https://www.kpf.or.kr/front/research/selfDetail.do?seq=591492 75페이지~ </a:t>
            </a:r>
            <a:endParaRPr sz="9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36"/>
          <p:cNvSpPr/>
          <p:nvPr/>
        </p:nvSpPr>
        <p:spPr>
          <a:xfrm>
            <a:off x="699889" y="1572923"/>
            <a:ext cx="2685208" cy="560898"/>
          </a:xfrm>
          <a:prstGeom prst="roundRect">
            <a:avLst>
              <a:gd fmla="val 16667" name="adj"/>
            </a:avLst>
          </a:prstGeom>
          <a:solidFill>
            <a:srgbClr val="FAA700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논문 : 뉴스 기사 신뢰도 측정방안</a:t>
            </a:r>
            <a:endParaRPr sz="14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(뉴스 트러스트 사례를 중심으로)</a:t>
            </a:r>
            <a:endParaRPr sz="16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1" name="Google Shape;85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7605" y="1869279"/>
            <a:ext cx="6900330" cy="1753106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36"/>
          <p:cNvSpPr/>
          <p:nvPr/>
        </p:nvSpPr>
        <p:spPr>
          <a:xfrm>
            <a:off x="4945499" y="1546927"/>
            <a:ext cx="1265626" cy="345171"/>
          </a:xfrm>
          <a:prstGeom prst="roundRect">
            <a:avLst>
              <a:gd fmla="val 16667" name="adj"/>
            </a:avLst>
          </a:prstGeom>
          <a:solidFill>
            <a:srgbClr val="FAA700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가치점수</a:t>
            </a:r>
            <a:endParaRPr/>
          </a:p>
        </p:txBody>
      </p:sp>
      <p:sp>
        <p:nvSpPr>
          <p:cNvPr id="853" name="Google Shape;853;p36"/>
          <p:cNvSpPr txBox="1"/>
          <p:nvPr/>
        </p:nvSpPr>
        <p:spPr>
          <a:xfrm>
            <a:off x="6837366" y="3611961"/>
            <a:ext cx="2865094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본문, 내용을 통해 </a:t>
            </a:r>
            <a:r>
              <a:rPr lang="ko-KR" sz="16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점수 환산</a:t>
            </a:r>
            <a:endParaRPr sz="1600">
              <a:solidFill>
                <a:srgbClr val="FF69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36"/>
          <p:cNvSpPr txBox="1"/>
          <p:nvPr/>
        </p:nvSpPr>
        <p:spPr>
          <a:xfrm>
            <a:off x="6837366" y="4300154"/>
            <a:ext cx="2865094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점수를 타겟</a:t>
            </a: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으로 선정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36"/>
          <p:cNvSpPr txBox="1"/>
          <p:nvPr/>
        </p:nvSpPr>
        <p:spPr>
          <a:xfrm>
            <a:off x="6837366" y="4988347"/>
            <a:ext cx="2865094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본문, 내용을 특성</a:t>
            </a: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으로 선정 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36"/>
          <p:cNvSpPr txBox="1"/>
          <p:nvPr/>
        </p:nvSpPr>
        <p:spPr>
          <a:xfrm>
            <a:off x="6837366" y="5676541"/>
            <a:ext cx="2865094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딥러닝 모델</a:t>
            </a: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적합</a:t>
            </a:r>
            <a:endParaRPr/>
          </a:p>
        </p:txBody>
      </p:sp>
      <p:pic>
        <p:nvPicPr>
          <p:cNvPr id="857" name="Google Shape;857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8091163" y="4001277"/>
            <a:ext cx="473214" cy="473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8091163" y="4636234"/>
            <a:ext cx="473214" cy="473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8093551" y="5289232"/>
            <a:ext cx="473214" cy="4732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0" name="Google Shape;860;p36"/>
          <p:cNvCxnSpPr/>
          <p:nvPr/>
        </p:nvCxnSpPr>
        <p:spPr>
          <a:xfrm>
            <a:off x="4785974" y="1572923"/>
            <a:ext cx="0" cy="4492186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861" name="Google Shape;861;p36"/>
          <p:cNvSpPr/>
          <p:nvPr/>
        </p:nvSpPr>
        <p:spPr>
          <a:xfrm>
            <a:off x="5064525" y="254337"/>
            <a:ext cx="2062950" cy="339105"/>
          </a:xfrm>
          <a:prstGeom prst="snip2SameRect">
            <a:avLst>
              <a:gd fmla="val 27381" name="adj1"/>
              <a:gd fmla="val 0" name="adj2"/>
            </a:avLst>
          </a:prstGeom>
          <a:solidFill>
            <a:srgbClr val="FFAC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001027"/>
                </a:solidFill>
                <a:latin typeface="Arial"/>
                <a:ea typeface="Arial"/>
                <a:cs typeface="Arial"/>
                <a:sym typeface="Arial"/>
              </a:rPr>
              <a:t>수행결과</a:t>
            </a:r>
            <a:endParaRPr/>
          </a:p>
        </p:txBody>
      </p:sp>
      <p:cxnSp>
        <p:nvCxnSpPr>
          <p:cNvPr id="862" name="Google Shape;862;p36"/>
          <p:cNvCxnSpPr/>
          <p:nvPr/>
        </p:nvCxnSpPr>
        <p:spPr>
          <a:xfrm>
            <a:off x="5064525" y="714565"/>
            <a:ext cx="2062950" cy="0"/>
          </a:xfrm>
          <a:prstGeom prst="straightConnector1">
            <a:avLst/>
          </a:prstGeom>
          <a:noFill/>
          <a:ln cap="flat" cmpd="sng" w="38100">
            <a:solidFill>
              <a:srgbClr val="FFAC0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63" name="Google Shape;863;p36"/>
          <p:cNvSpPr txBox="1"/>
          <p:nvPr/>
        </p:nvSpPr>
        <p:spPr>
          <a:xfrm>
            <a:off x="4380238" y="835689"/>
            <a:ext cx="343152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모델 개요 - </a:t>
            </a:r>
            <a:r>
              <a:rPr lang="ko-KR" sz="1600">
                <a:solidFill>
                  <a:srgbClr val="FFAC03"/>
                </a:solidFill>
                <a:latin typeface="Arial"/>
                <a:ea typeface="Arial"/>
                <a:cs typeface="Arial"/>
                <a:sym typeface="Arial"/>
              </a:rPr>
              <a:t>신뢰도분석모델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37"/>
          <p:cNvSpPr/>
          <p:nvPr/>
        </p:nvSpPr>
        <p:spPr>
          <a:xfrm>
            <a:off x="194789" y="714566"/>
            <a:ext cx="11802422" cy="5485636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E3E4E5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37"/>
          <p:cNvSpPr/>
          <p:nvPr/>
        </p:nvSpPr>
        <p:spPr>
          <a:xfrm>
            <a:off x="912752" y="1768429"/>
            <a:ext cx="1974135" cy="345171"/>
          </a:xfrm>
          <a:prstGeom prst="roundRect">
            <a:avLst>
              <a:gd fmla="val 16667" name="adj"/>
            </a:avLst>
          </a:prstGeom>
          <a:solidFill>
            <a:srgbClr val="35DBA4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LSTM 모델정보</a:t>
            </a:r>
            <a:endParaRPr/>
          </a:p>
        </p:txBody>
      </p:sp>
      <p:sp>
        <p:nvSpPr>
          <p:cNvPr id="870" name="Google Shape;870;p37"/>
          <p:cNvSpPr/>
          <p:nvPr/>
        </p:nvSpPr>
        <p:spPr>
          <a:xfrm>
            <a:off x="912753" y="2109750"/>
            <a:ext cx="3509874" cy="3509874"/>
          </a:xfrm>
          <a:prstGeom prst="rect">
            <a:avLst/>
          </a:prstGeom>
          <a:solidFill>
            <a:srgbClr val="FFECC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1" name="Google Shape;871;p37"/>
          <p:cNvSpPr txBox="1"/>
          <p:nvPr/>
        </p:nvSpPr>
        <p:spPr>
          <a:xfrm>
            <a:off x="999072" y="4767985"/>
            <a:ext cx="3090342" cy="7117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본문, 내용 2가지를 Input</a:t>
            </a:r>
            <a:r>
              <a:rPr lang="ko-KR" sz="14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으로 받고 </a:t>
            </a:r>
            <a:endParaRPr sz="14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점수를 산출하는 선형 딥러닝 </a:t>
            </a:r>
            <a:r>
              <a:rPr lang="ko-KR" sz="14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모델 생성</a:t>
            </a:r>
            <a:endParaRPr/>
          </a:p>
        </p:txBody>
      </p:sp>
      <p:pic>
        <p:nvPicPr>
          <p:cNvPr id="872" name="Google Shape;87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9393" y="2233150"/>
            <a:ext cx="3216593" cy="2469099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37"/>
          <p:cNvSpPr/>
          <p:nvPr/>
        </p:nvSpPr>
        <p:spPr>
          <a:xfrm>
            <a:off x="6253446" y="1768429"/>
            <a:ext cx="1974135" cy="345171"/>
          </a:xfrm>
          <a:prstGeom prst="roundRect">
            <a:avLst>
              <a:gd fmla="val 16667" name="adj"/>
            </a:avLst>
          </a:prstGeom>
          <a:solidFill>
            <a:srgbClr val="35DBA4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모델학습 결과</a:t>
            </a:r>
            <a:endParaRPr/>
          </a:p>
        </p:txBody>
      </p:sp>
      <p:sp>
        <p:nvSpPr>
          <p:cNvPr id="874" name="Google Shape;874;p37"/>
          <p:cNvSpPr/>
          <p:nvPr/>
        </p:nvSpPr>
        <p:spPr>
          <a:xfrm>
            <a:off x="6253446" y="2109750"/>
            <a:ext cx="4759725" cy="3509874"/>
          </a:xfrm>
          <a:prstGeom prst="rect">
            <a:avLst/>
          </a:prstGeom>
          <a:solidFill>
            <a:srgbClr val="FFECC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5" name="Google Shape;875;p37"/>
          <p:cNvSpPr txBox="1"/>
          <p:nvPr/>
        </p:nvSpPr>
        <p:spPr>
          <a:xfrm>
            <a:off x="6339765" y="4767985"/>
            <a:ext cx="4673405" cy="7117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첫 학습 이후에는 모델 평가가 불가능하게 </a:t>
            </a:r>
            <a:endParaRPr sz="14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손실함수가 커짐에 따라 모델이 적합하지 않음</a:t>
            </a:r>
            <a:endParaRPr/>
          </a:p>
        </p:txBody>
      </p:sp>
      <p:pic>
        <p:nvPicPr>
          <p:cNvPr id="876" name="Google Shape;876;p37"/>
          <p:cNvPicPr preferRelativeResize="0"/>
          <p:nvPr/>
        </p:nvPicPr>
        <p:blipFill rotWithShape="1">
          <a:blip r:embed="rId4">
            <a:alphaModFix/>
          </a:blip>
          <a:srcRect b="15438" l="0" r="28937" t="0"/>
          <a:stretch/>
        </p:blipFill>
        <p:spPr>
          <a:xfrm>
            <a:off x="6410248" y="2233151"/>
            <a:ext cx="4434008" cy="20878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7" name="Google Shape;877;p37"/>
          <p:cNvCxnSpPr/>
          <p:nvPr/>
        </p:nvCxnSpPr>
        <p:spPr>
          <a:xfrm>
            <a:off x="5326935" y="1707687"/>
            <a:ext cx="0" cy="3972493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878" name="Google Shape;878;p37"/>
          <p:cNvSpPr/>
          <p:nvPr/>
        </p:nvSpPr>
        <p:spPr>
          <a:xfrm>
            <a:off x="5064525" y="254337"/>
            <a:ext cx="2062950" cy="339105"/>
          </a:xfrm>
          <a:prstGeom prst="snip2SameRect">
            <a:avLst>
              <a:gd fmla="val 27381" name="adj1"/>
              <a:gd fmla="val 0" name="adj2"/>
            </a:avLst>
          </a:prstGeom>
          <a:solidFill>
            <a:srgbClr val="FFAC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001027"/>
                </a:solidFill>
                <a:latin typeface="Arial"/>
                <a:ea typeface="Arial"/>
                <a:cs typeface="Arial"/>
                <a:sym typeface="Arial"/>
              </a:rPr>
              <a:t>수행결과</a:t>
            </a:r>
            <a:endParaRPr/>
          </a:p>
        </p:txBody>
      </p:sp>
      <p:cxnSp>
        <p:nvCxnSpPr>
          <p:cNvPr id="879" name="Google Shape;879;p37"/>
          <p:cNvCxnSpPr/>
          <p:nvPr/>
        </p:nvCxnSpPr>
        <p:spPr>
          <a:xfrm>
            <a:off x="5064525" y="714565"/>
            <a:ext cx="2062950" cy="0"/>
          </a:xfrm>
          <a:prstGeom prst="straightConnector1">
            <a:avLst/>
          </a:prstGeom>
          <a:noFill/>
          <a:ln cap="flat" cmpd="sng" w="38100">
            <a:solidFill>
              <a:srgbClr val="FFAC0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80" name="Google Shape;880;p37"/>
          <p:cNvSpPr txBox="1"/>
          <p:nvPr/>
        </p:nvSpPr>
        <p:spPr>
          <a:xfrm>
            <a:off x="4380238" y="835689"/>
            <a:ext cx="343152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모델 선정 및 분석 - </a:t>
            </a:r>
            <a:r>
              <a:rPr lang="ko-KR" sz="1600">
                <a:solidFill>
                  <a:srgbClr val="35DBA4"/>
                </a:solidFill>
                <a:latin typeface="Arial"/>
                <a:ea typeface="Arial"/>
                <a:cs typeface="Arial"/>
                <a:sym typeface="Arial"/>
              </a:rPr>
              <a:t>신뢰도분석모델</a:t>
            </a:r>
            <a:endParaRPr/>
          </a:p>
        </p:txBody>
      </p:sp>
      <p:pic>
        <p:nvPicPr>
          <p:cNvPr id="881" name="Google Shape;881;p37"/>
          <p:cNvPicPr preferRelativeResize="0"/>
          <p:nvPr/>
        </p:nvPicPr>
        <p:blipFill rotWithShape="1">
          <a:blip r:embed="rId4">
            <a:alphaModFix/>
          </a:blip>
          <a:srcRect b="2552" l="0" r="51157" t="86287"/>
          <a:stretch/>
        </p:blipFill>
        <p:spPr>
          <a:xfrm>
            <a:off x="6410249" y="4315458"/>
            <a:ext cx="4434008" cy="400867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37"/>
          <p:cNvSpPr/>
          <p:nvPr/>
        </p:nvSpPr>
        <p:spPr>
          <a:xfrm>
            <a:off x="8944164" y="4440585"/>
            <a:ext cx="1968080" cy="327400"/>
          </a:xfrm>
          <a:prstGeom prst="ellipse">
            <a:avLst/>
          </a:prstGeom>
          <a:noFill/>
          <a:ln cap="flat" cmpd="sng" w="57150">
            <a:solidFill>
              <a:srgbClr val="FF69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38"/>
          <p:cNvSpPr/>
          <p:nvPr/>
        </p:nvSpPr>
        <p:spPr>
          <a:xfrm>
            <a:off x="194789" y="714566"/>
            <a:ext cx="11802422" cy="5485636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E3E4E5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38"/>
          <p:cNvSpPr/>
          <p:nvPr/>
        </p:nvSpPr>
        <p:spPr>
          <a:xfrm>
            <a:off x="452524" y="1768429"/>
            <a:ext cx="1974135" cy="345171"/>
          </a:xfrm>
          <a:prstGeom prst="roundRect">
            <a:avLst>
              <a:gd fmla="val 16667" name="adj"/>
            </a:avLst>
          </a:prstGeom>
          <a:solidFill>
            <a:srgbClr val="35DBA4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CNN 모델정보</a:t>
            </a:r>
            <a:endParaRPr/>
          </a:p>
        </p:txBody>
      </p:sp>
      <p:sp>
        <p:nvSpPr>
          <p:cNvPr id="889" name="Google Shape;889;p38"/>
          <p:cNvSpPr/>
          <p:nvPr/>
        </p:nvSpPr>
        <p:spPr>
          <a:xfrm>
            <a:off x="452525" y="2109749"/>
            <a:ext cx="3467486" cy="3627947"/>
          </a:xfrm>
          <a:prstGeom prst="rect">
            <a:avLst/>
          </a:prstGeom>
          <a:solidFill>
            <a:srgbClr val="FFECC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0" name="Google Shape;890;p38"/>
          <p:cNvSpPr/>
          <p:nvPr/>
        </p:nvSpPr>
        <p:spPr>
          <a:xfrm>
            <a:off x="4481173" y="1768429"/>
            <a:ext cx="1974135" cy="345171"/>
          </a:xfrm>
          <a:prstGeom prst="roundRect">
            <a:avLst>
              <a:gd fmla="val 16667" name="adj"/>
            </a:avLst>
          </a:prstGeom>
          <a:solidFill>
            <a:srgbClr val="35DBA4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모델학습 결과</a:t>
            </a:r>
            <a:endParaRPr/>
          </a:p>
        </p:txBody>
      </p:sp>
      <p:sp>
        <p:nvSpPr>
          <p:cNvPr id="891" name="Google Shape;891;p38"/>
          <p:cNvSpPr/>
          <p:nvPr/>
        </p:nvSpPr>
        <p:spPr>
          <a:xfrm>
            <a:off x="4481166" y="2116666"/>
            <a:ext cx="7157743" cy="3627946"/>
          </a:xfrm>
          <a:prstGeom prst="rect">
            <a:avLst/>
          </a:prstGeom>
          <a:solidFill>
            <a:srgbClr val="FFECC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92" name="Google Shape;892;p38"/>
          <p:cNvCxnSpPr/>
          <p:nvPr/>
        </p:nvCxnSpPr>
        <p:spPr>
          <a:xfrm>
            <a:off x="4200588" y="1707687"/>
            <a:ext cx="0" cy="3972493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id="893" name="Google Shape;89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707" y="2241655"/>
            <a:ext cx="3188829" cy="3377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762" y="2237000"/>
            <a:ext cx="3574678" cy="1375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67492" y="2237000"/>
            <a:ext cx="3109706" cy="2431890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38"/>
          <p:cNvSpPr txBox="1"/>
          <p:nvPr/>
        </p:nvSpPr>
        <p:spPr>
          <a:xfrm>
            <a:off x="7740305" y="3654340"/>
            <a:ext cx="3839131" cy="20043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값들의 특성을 중심으로 손실함수가 크지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않으므로 </a:t>
            </a:r>
            <a:r>
              <a:rPr lang="ko-KR" sz="14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CNN모델이 적합</a:t>
            </a: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 것으로 판단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다만 모델학습이 반복 될 경우 과적합 되므로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969"/>
              </a:buClr>
              <a:buSzPts val="1400"/>
              <a:buFont typeface="Arial"/>
              <a:buNone/>
            </a:pPr>
            <a:r>
              <a:rPr lang="ko-KR" sz="14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과적합되지 않은 선에서 모델 학습 정지</a:t>
            </a:r>
            <a:endParaRPr sz="1400">
              <a:solidFill>
                <a:srgbClr val="FF69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새로운 데이터에서도 괜찮은 예측 결과를 가져옴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7" name="Google Shape;897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9362494" y="4268344"/>
            <a:ext cx="473214" cy="473214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38"/>
          <p:cNvSpPr/>
          <p:nvPr/>
        </p:nvSpPr>
        <p:spPr>
          <a:xfrm>
            <a:off x="5064525" y="254337"/>
            <a:ext cx="2062950" cy="339105"/>
          </a:xfrm>
          <a:prstGeom prst="snip2SameRect">
            <a:avLst>
              <a:gd fmla="val 27381" name="adj1"/>
              <a:gd fmla="val 0" name="adj2"/>
            </a:avLst>
          </a:prstGeom>
          <a:solidFill>
            <a:srgbClr val="FFAC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001027"/>
                </a:solidFill>
                <a:latin typeface="Arial"/>
                <a:ea typeface="Arial"/>
                <a:cs typeface="Arial"/>
                <a:sym typeface="Arial"/>
              </a:rPr>
              <a:t>수행결과</a:t>
            </a:r>
            <a:endParaRPr/>
          </a:p>
        </p:txBody>
      </p:sp>
      <p:cxnSp>
        <p:nvCxnSpPr>
          <p:cNvPr id="899" name="Google Shape;899;p38"/>
          <p:cNvCxnSpPr/>
          <p:nvPr/>
        </p:nvCxnSpPr>
        <p:spPr>
          <a:xfrm>
            <a:off x="5064525" y="714565"/>
            <a:ext cx="2062950" cy="0"/>
          </a:xfrm>
          <a:prstGeom prst="straightConnector1">
            <a:avLst/>
          </a:prstGeom>
          <a:noFill/>
          <a:ln cap="flat" cmpd="sng" w="38100">
            <a:solidFill>
              <a:srgbClr val="FFAC0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00" name="Google Shape;900;p38"/>
          <p:cNvSpPr txBox="1"/>
          <p:nvPr/>
        </p:nvSpPr>
        <p:spPr>
          <a:xfrm>
            <a:off x="4380238" y="835689"/>
            <a:ext cx="343152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모델 선정 및 분석 - </a:t>
            </a:r>
            <a:r>
              <a:rPr lang="ko-KR" sz="1600">
                <a:solidFill>
                  <a:srgbClr val="35DBA4"/>
                </a:solidFill>
                <a:latin typeface="Arial"/>
                <a:ea typeface="Arial"/>
                <a:cs typeface="Arial"/>
                <a:sym typeface="Arial"/>
              </a:rPr>
              <a:t>신뢰도분석모델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39"/>
          <p:cNvSpPr/>
          <p:nvPr/>
        </p:nvSpPr>
        <p:spPr>
          <a:xfrm>
            <a:off x="7124159" y="1764579"/>
            <a:ext cx="1974135" cy="345171"/>
          </a:xfrm>
          <a:prstGeom prst="roundRect">
            <a:avLst>
              <a:gd fmla="val 16667" name="adj"/>
            </a:avLst>
          </a:prstGeom>
          <a:solidFill>
            <a:srgbClr val="35DBA4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예측 결과 예시</a:t>
            </a:r>
            <a:endParaRPr/>
          </a:p>
        </p:txBody>
      </p:sp>
      <p:sp>
        <p:nvSpPr>
          <p:cNvPr id="906" name="Google Shape;906;p39"/>
          <p:cNvSpPr/>
          <p:nvPr/>
        </p:nvSpPr>
        <p:spPr>
          <a:xfrm>
            <a:off x="194789" y="714566"/>
            <a:ext cx="11802422" cy="5485636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E3E4E5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39"/>
          <p:cNvSpPr txBox="1"/>
          <p:nvPr/>
        </p:nvSpPr>
        <p:spPr>
          <a:xfrm>
            <a:off x="1454228" y="5069474"/>
            <a:ext cx="3394584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CNN 모델이 LSTM 모델보다 해석 용이</a:t>
            </a:r>
            <a:endParaRPr sz="1600">
              <a:solidFill>
                <a:srgbClr val="FF69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하이퍼파라미터 조정 후 최적 모델 선정</a:t>
            </a:r>
            <a:endParaRPr sz="16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8" name="Google Shape;908;p39"/>
          <p:cNvCxnSpPr/>
          <p:nvPr/>
        </p:nvCxnSpPr>
        <p:spPr>
          <a:xfrm>
            <a:off x="6096000" y="1764579"/>
            <a:ext cx="0" cy="3394817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909" name="Google Shape;909;p39"/>
          <p:cNvSpPr/>
          <p:nvPr/>
        </p:nvSpPr>
        <p:spPr>
          <a:xfrm>
            <a:off x="1513211" y="1768429"/>
            <a:ext cx="1974135" cy="345171"/>
          </a:xfrm>
          <a:prstGeom prst="roundRect">
            <a:avLst>
              <a:gd fmla="val 16667" name="adj"/>
            </a:avLst>
          </a:prstGeom>
          <a:solidFill>
            <a:srgbClr val="35DBA4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CNN 모델 선정</a:t>
            </a:r>
            <a:endParaRPr/>
          </a:p>
        </p:txBody>
      </p:sp>
      <p:sp>
        <p:nvSpPr>
          <p:cNvPr id="910" name="Google Shape;910;p39"/>
          <p:cNvSpPr/>
          <p:nvPr/>
        </p:nvSpPr>
        <p:spPr>
          <a:xfrm>
            <a:off x="1513212" y="2109750"/>
            <a:ext cx="3509874" cy="2863945"/>
          </a:xfrm>
          <a:prstGeom prst="rect">
            <a:avLst/>
          </a:prstGeom>
          <a:solidFill>
            <a:srgbClr val="FFECC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1" name="Google Shape;911;p39"/>
          <p:cNvSpPr/>
          <p:nvPr/>
        </p:nvSpPr>
        <p:spPr>
          <a:xfrm>
            <a:off x="7124158" y="2111045"/>
            <a:ext cx="4126435" cy="2862601"/>
          </a:xfrm>
          <a:prstGeom prst="rect">
            <a:avLst/>
          </a:prstGeom>
          <a:solidFill>
            <a:srgbClr val="FFECC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12" name="Google Shape;91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3538" y="2157013"/>
            <a:ext cx="3299687" cy="2731514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39"/>
          <p:cNvSpPr txBox="1"/>
          <p:nvPr/>
        </p:nvSpPr>
        <p:spPr>
          <a:xfrm>
            <a:off x="7063640" y="5069474"/>
            <a:ext cx="4629794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예측 점수 결과 : </a:t>
            </a:r>
            <a:r>
              <a:rPr lang="ko-KR" sz="16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0~100점 사이로 집계</a:t>
            </a:r>
            <a:endParaRPr sz="1600">
              <a:solidFill>
                <a:srgbClr val="FF69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사용자들이 기사의 신뢰성을 보고 믿을만한지 판단 가능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예시 예측 결과 63점</a:t>
            </a:r>
            <a:r>
              <a:rPr lang="ko-KR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이 나온 것으로 확인</a:t>
            </a:r>
            <a:endParaRPr sz="16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4" name="Google Shape;914;p39"/>
          <p:cNvPicPr preferRelativeResize="0"/>
          <p:nvPr/>
        </p:nvPicPr>
        <p:blipFill rotWithShape="1">
          <a:blip r:embed="rId4">
            <a:alphaModFix/>
          </a:blip>
          <a:srcRect b="18576" l="0" r="0" t="0"/>
          <a:stretch/>
        </p:blipFill>
        <p:spPr>
          <a:xfrm>
            <a:off x="7215463" y="2153573"/>
            <a:ext cx="3943824" cy="2036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39"/>
          <p:cNvPicPr preferRelativeResize="0"/>
          <p:nvPr/>
        </p:nvPicPr>
        <p:blipFill rotWithShape="1">
          <a:blip r:embed="rId4">
            <a:alphaModFix/>
          </a:blip>
          <a:srcRect b="0" l="0" r="47401" t="86257"/>
          <a:stretch/>
        </p:blipFill>
        <p:spPr>
          <a:xfrm>
            <a:off x="7218432" y="4207731"/>
            <a:ext cx="3943823" cy="653362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39"/>
          <p:cNvSpPr/>
          <p:nvPr/>
        </p:nvSpPr>
        <p:spPr>
          <a:xfrm>
            <a:off x="7169865" y="4705224"/>
            <a:ext cx="520784" cy="183303"/>
          </a:xfrm>
          <a:prstGeom prst="ellipse">
            <a:avLst/>
          </a:prstGeom>
          <a:noFill/>
          <a:ln cap="flat" cmpd="sng" w="38100">
            <a:solidFill>
              <a:srgbClr val="FF69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7" name="Google Shape;917;p39"/>
          <p:cNvSpPr/>
          <p:nvPr/>
        </p:nvSpPr>
        <p:spPr>
          <a:xfrm>
            <a:off x="5064525" y="254337"/>
            <a:ext cx="2062950" cy="339105"/>
          </a:xfrm>
          <a:prstGeom prst="snip2SameRect">
            <a:avLst>
              <a:gd fmla="val 27381" name="adj1"/>
              <a:gd fmla="val 0" name="adj2"/>
            </a:avLst>
          </a:prstGeom>
          <a:solidFill>
            <a:srgbClr val="FFAC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001027"/>
                </a:solidFill>
                <a:latin typeface="Arial"/>
                <a:ea typeface="Arial"/>
                <a:cs typeface="Arial"/>
                <a:sym typeface="Arial"/>
              </a:rPr>
              <a:t>수행결과</a:t>
            </a:r>
            <a:endParaRPr/>
          </a:p>
        </p:txBody>
      </p:sp>
      <p:cxnSp>
        <p:nvCxnSpPr>
          <p:cNvPr id="918" name="Google Shape;918;p39"/>
          <p:cNvCxnSpPr/>
          <p:nvPr/>
        </p:nvCxnSpPr>
        <p:spPr>
          <a:xfrm>
            <a:off x="5064525" y="714565"/>
            <a:ext cx="2062950" cy="0"/>
          </a:xfrm>
          <a:prstGeom prst="straightConnector1">
            <a:avLst/>
          </a:prstGeom>
          <a:noFill/>
          <a:ln cap="flat" cmpd="sng" w="38100">
            <a:solidFill>
              <a:srgbClr val="FFAC0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19" name="Google Shape;919;p39"/>
          <p:cNvSpPr txBox="1"/>
          <p:nvPr/>
        </p:nvSpPr>
        <p:spPr>
          <a:xfrm>
            <a:off x="4380238" y="835689"/>
            <a:ext cx="343152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모델 선정 및 분석 - </a:t>
            </a:r>
            <a:r>
              <a:rPr lang="ko-KR" sz="1600">
                <a:solidFill>
                  <a:srgbClr val="35DBA4"/>
                </a:solidFill>
                <a:latin typeface="Arial"/>
                <a:ea typeface="Arial"/>
                <a:cs typeface="Arial"/>
                <a:sym typeface="Arial"/>
              </a:rPr>
              <a:t>신뢰도분석모델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"/>
          <p:cNvSpPr/>
          <p:nvPr/>
        </p:nvSpPr>
        <p:spPr>
          <a:xfrm>
            <a:off x="517307" y="714566"/>
            <a:ext cx="7694126" cy="6085906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3E4E5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" name="Google Shape;139;p4"/>
          <p:cNvSpPr/>
          <p:nvPr/>
        </p:nvSpPr>
        <p:spPr>
          <a:xfrm>
            <a:off x="5205822" y="254337"/>
            <a:ext cx="1780356" cy="339105"/>
          </a:xfrm>
          <a:prstGeom prst="snip2SameRect">
            <a:avLst>
              <a:gd fmla="val 27381" name="adj1"/>
              <a:gd fmla="val 0" name="adj2"/>
            </a:avLst>
          </a:prstGeom>
          <a:solidFill>
            <a:srgbClr val="FFAC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rgbClr val="001027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/>
          </a:p>
        </p:txBody>
      </p:sp>
      <p:cxnSp>
        <p:nvCxnSpPr>
          <p:cNvPr id="140" name="Google Shape;140;p4"/>
          <p:cNvCxnSpPr/>
          <p:nvPr/>
        </p:nvCxnSpPr>
        <p:spPr>
          <a:xfrm>
            <a:off x="5168479" y="714565"/>
            <a:ext cx="1855042" cy="0"/>
          </a:xfrm>
          <a:prstGeom prst="straightConnector1">
            <a:avLst/>
          </a:prstGeom>
          <a:noFill/>
          <a:ln cap="flat" cmpd="sng" w="38100">
            <a:solidFill>
              <a:srgbClr val="FFAC0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1" name="Google Shape;141;p4"/>
          <p:cNvSpPr txBox="1"/>
          <p:nvPr/>
        </p:nvSpPr>
        <p:spPr>
          <a:xfrm>
            <a:off x="4380238" y="835689"/>
            <a:ext cx="343152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6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프로젝트 주제 선정 배경</a:t>
            </a:r>
            <a:endParaRPr/>
          </a:p>
        </p:txBody>
      </p:sp>
      <p:grpSp>
        <p:nvGrpSpPr>
          <p:cNvPr id="142" name="Google Shape;142;p4"/>
          <p:cNvGrpSpPr/>
          <p:nvPr/>
        </p:nvGrpSpPr>
        <p:grpSpPr>
          <a:xfrm>
            <a:off x="767705" y="2101920"/>
            <a:ext cx="3096344" cy="3024336"/>
            <a:chOff x="3023828" y="2132856"/>
            <a:chExt cx="3096344" cy="3024336"/>
          </a:xfrm>
        </p:grpSpPr>
        <p:sp>
          <p:nvSpPr>
            <p:cNvPr id="143" name="Google Shape;143;p4"/>
            <p:cNvSpPr/>
            <p:nvPr/>
          </p:nvSpPr>
          <p:spPr>
            <a:xfrm>
              <a:off x="3023828" y="2132856"/>
              <a:ext cx="3096344" cy="3024336"/>
            </a:xfrm>
            <a:prstGeom prst="roundRect">
              <a:avLst>
                <a:gd fmla="val 16667" name="adj"/>
              </a:avLst>
            </a:prstGeom>
            <a:solidFill>
              <a:srgbClr val="F2F2F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44" name="Google Shape;144;p4"/>
            <p:cNvCxnSpPr/>
            <p:nvPr/>
          </p:nvCxnSpPr>
          <p:spPr>
            <a:xfrm>
              <a:off x="3203848" y="2420888"/>
              <a:ext cx="2736304" cy="0"/>
            </a:xfrm>
            <a:prstGeom prst="straightConnector1">
              <a:avLst/>
            </a:prstGeom>
            <a:noFill/>
            <a:ln cap="flat" cmpd="sng" w="762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5" name="Google Shape;145;p4"/>
            <p:cNvCxnSpPr/>
            <p:nvPr/>
          </p:nvCxnSpPr>
          <p:spPr>
            <a:xfrm>
              <a:off x="3203848" y="3068960"/>
              <a:ext cx="2736304" cy="0"/>
            </a:xfrm>
            <a:prstGeom prst="straightConnector1">
              <a:avLst/>
            </a:prstGeom>
            <a:noFill/>
            <a:ln cap="flat" cmpd="sng" w="28575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46" name="Google Shape;146;p4"/>
            <p:cNvSpPr txBox="1"/>
            <p:nvPr/>
          </p:nvSpPr>
          <p:spPr>
            <a:xfrm>
              <a:off x="3203848" y="2564904"/>
              <a:ext cx="273630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한겨레</a:t>
              </a:r>
              <a:endParaRPr/>
            </a:p>
          </p:txBody>
        </p:sp>
        <p:sp>
          <p:nvSpPr>
            <p:cNvPr id="147" name="Google Shape;147;p4"/>
            <p:cNvSpPr txBox="1"/>
            <p:nvPr/>
          </p:nvSpPr>
          <p:spPr>
            <a:xfrm>
              <a:off x="3131840" y="3356992"/>
              <a:ext cx="2880320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200" u="none" cap="none" strike="noStrike">
                  <a:solidFill>
                    <a:srgbClr val="333333"/>
                  </a:solidFill>
                  <a:latin typeface="Arial"/>
                  <a:ea typeface="Arial"/>
                  <a:cs typeface="Arial"/>
                  <a:sym typeface="Arial"/>
                </a:rPr>
                <a:t>한국언론진흥재단 ‘2021 언론수용자 조사’</a:t>
              </a:r>
              <a:endParaRPr b="1" i="0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“뉴스, 포털·유튜브로 본다.” 는 비율 더 높아졌다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4"/>
            <p:cNvSpPr txBox="1"/>
            <p:nvPr/>
          </p:nvSpPr>
          <p:spPr>
            <a:xfrm>
              <a:off x="3131840" y="4232606"/>
              <a:ext cx="2880320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000">
                  <a:solidFill>
                    <a:srgbClr val="D8D8D8"/>
                  </a:solidFill>
                  <a:highlight>
                    <a:srgbClr val="001027"/>
                  </a:highlight>
                  <a:latin typeface="Arial"/>
                  <a:ea typeface="Arial"/>
                  <a:cs typeface="Arial"/>
                  <a:sym typeface="Arial"/>
                </a:rPr>
                <a:t>지난해 포털과 온라인 동영상 플랫폼을 통해 뉴스를 접하는 비율이 더욱 높아진 것으로 조사됐다. </a:t>
              </a:r>
              <a:r>
                <a:rPr b="0" i="0" lang="ko-KR" sz="100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유튜브 등 동영상 플랫폼에 대해선 이제 “뉴스 매체로서 공고한 위치를 점하기 시작했다”는 평가가 나왔다.</a:t>
              </a:r>
              <a:endPara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9" name="Google Shape;14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3924" y="2101920"/>
            <a:ext cx="3461382" cy="3012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4"/>
          <p:cNvSpPr txBox="1"/>
          <p:nvPr/>
        </p:nvSpPr>
        <p:spPr>
          <a:xfrm>
            <a:off x="765757" y="5165248"/>
            <a:ext cx="3233704" cy="1034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최근 텍스트를 통해 뉴스기사를 접하기보다 </a:t>
            </a:r>
            <a:endParaRPr sz="14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유튜브와 같은 </a:t>
            </a:r>
            <a:r>
              <a:rPr lang="ko-KR" sz="14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온라인 동영상 플랫폼을 통해 </a:t>
            </a:r>
            <a:endParaRPr sz="1400">
              <a:solidFill>
                <a:srgbClr val="FF69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뉴스를 접하는 비율이 높아</a:t>
            </a:r>
            <a:r>
              <a:rPr lang="ko-KR" sz="1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지고 있음 </a:t>
            </a:r>
            <a:endParaRPr sz="14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4"/>
          <p:cNvSpPr/>
          <p:nvPr/>
        </p:nvSpPr>
        <p:spPr>
          <a:xfrm>
            <a:off x="4093605" y="1428081"/>
            <a:ext cx="7569538" cy="4931388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2F2F2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4350380" y="5165248"/>
            <a:ext cx="3491240" cy="7117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코로나 19 이후 </a:t>
            </a:r>
            <a:r>
              <a:rPr lang="ko-KR" sz="14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온라인 동영상 플랫폼 이용률</a:t>
            </a:r>
            <a:r>
              <a:rPr lang="ko-KR" sz="1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이 지난해 </a:t>
            </a:r>
            <a:r>
              <a:rPr lang="ko-KR" sz="14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24.4%</a:t>
            </a:r>
            <a:r>
              <a:rPr lang="ko-KR" sz="1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에서 </a:t>
            </a:r>
            <a:r>
              <a:rPr lang="ko-KR" sz="14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26.7%</a:t>
            </a:r>
            <a:r>
              <a:rPr lang="ko-KR" sz="1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로 증가함</a:t>
            </a:r>
            <a:endParaRPr sz="14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67447" y="2101920"/>
            <a:ext cx="2539682" cy="2539682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4"/>
          <p:cNvSpPr txBox="1"/>
          <p:nvPr/>
        </p:nvSpPr>
        <p:spPr>
          <a:xfrm>
            <a:off x="8327951" y="5165248"/>
            <a:ext cx="3459780" cy="1034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관심있는 뉴스를 쉽게 접할 수 있는 </a:t>
            </a:r>
            <a:endParaRPr sz="14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동영상 플랫폼의 장점을 반영한 </a:t>
            </a:r>
            <a:endParaRPr sz="1400">
              <a:solidFill>
                <a:srgbClr val="FF69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F6969"/>
                </a:solidFill>
                <a:latin typeface="Arial"/>
                <a:ea typeface="Arial"/>
                <a:cs typeface="Arial"/>
                <a:sym typeface="Arial"/>
              </a:rPr>
              <a:t>뉴스 플랫폼 서비스 기획</a:t>
            </a:r>
            <a:endParaRPr sz="1400">
              <a:solidFill>
                <a:srgbClr val="FF696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40"/>
          <p:cNvSpPr/>
          <p:nvPr/>
        </p:nvSpPr>
        <p:spPr>
          <a:xfrm rot="8100000">
            <a:off x="4098800" y="775970"/>
            <a:ext cx="4006926" cy="4006914"/>
          </a:xfrm>
          <a:prstGeom prst="teardrop">
            <a:avLst>
              <a:gd fmla="val 100000" name="adj"/>
            </a:avLst>
          </a:prstGeom>
          <a:solidFill>
            <a:srgbClr val="FAA7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5" name="Google Shape;925;p40"/>
          <p:cNvSpPr/>
          <p:nvPr/>
        </p:nvSpPr>
        <p:spPr>
          <a:xfrm>
            <a:off x="4751117" y="1451164"/>
            <a:ext cx="2702296" cy="270229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6" name="Google Shape;926;p40"/>
          <p:cNvSpPr txBox="1"/>
          <p:nvPr/>
        </p:nvSpPr>
        <p:spPr>
          <a:xfrm>
            <a:off x="3937822" y="2648423"/>
            <a:ext cx="435839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웹 서비스 구현</a:t>
            </a:r>
            <a:endParaRPr/>
          </a:p>
        </p:txBody>
      </p:sp>
      <p:sp>
        <p:nvSpPr>
          <p:cNvPr id="927" name="Google Shape;927;p40"/>
          <p:cNvSpPr/>
          <p:nvPr/>
        </p:nvSpPr>
        <p:spPr>
          <a:xfrm>
            <a:off x="4385491" y="5800906"/>
            <a:ext cx="3433544" cy="394004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8" name="Google Shape;928;p40"/>
          <p:cNvSpPr txBox="1"/>
          <p:nvPr/>
        </p:nvSpPr>
        <p:spPr>
          <a:xfrm>
            <a:off x="5137192" y="1895905"/>
            <a:ext cx="191761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FAA700"/>
                </a:solidFill>
                <a:latin typeface="Arial"/>
                <a:ea typeface="Arial"/>
                <a:cs typeface="Arial"/>
                <a:sym typeface="Arial"/>
              </a:rPr>
              <a:t>Client-Side</a:t>
            </a:r>
            <a:endParaRPr sz="2000">
              <a:solidFill>
                <a:srgbClr val="FAA7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41"/>
          <p:cNvSpPr/>
          <p:nvPr/>
        </p:nvSpPr>
        <p:spPr>
          <a:xfrm>
            <a:off x="6676836" y="1789021"/>
            <a:ext cx="4506613" cy="3627946"/>
          </a:xfrm>
          <a:prstGeom prst="rect">
            <a:avLst/>
          </a:prstGeom>
          <a:solidFill>
            <a:srgbClr val="FFECC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4" name="Google Shape;934;p41"/>
          <p:cNvSpPr/>
          <p:nvPr/>
        </p:nvSpPr>
        <p:spPr>
          <a:xfrm>
            <a:off x="1356462" y="1789021"/>
            <a:ext cx="4506613" cy="3627946"/>
          </a:xfrm>
          <a:prstGeom prst="rect">
            <a:avLst/>
          </a:prstGeom>
          <a:solidFill>
            <a:srgbClr val="FFECC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5" name="Google Shape;935;p41"/>
          <p:cNvSpPr/>
          <p:nvPr/>
        </p:nvSpPr>
        <p:spPr>
          <a:xfrm>
            <a:off x="194789" y="714566"/>
            <a:ext cx="11802422" cy="5485636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E3E4E5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41"/>
          <p:cNvSpPr/>
          <p:nvPr/>
        </p:nvSpPr>
        <p:spPr>
          <a:xfrm>
            <a:off x="5064525" y="254337"/>
            <a:ext cx="2062950" cy="339105"/>
          </a:xfrm>
          <a:prstGeom prst="snip2SameRect">
            <a:avLst>
              <a:gd fmla="val 27381" name="adj1"/>
              <a:gd fmla="val 0" name="adj2"/>
            </a:avLst>
          </a:prstGeom>
          <a:solidFill>
            <a:srgbClr val="FFAC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001027"/>
                </a:solidFill>
                <a:latin typeface="Arial"/>
                <a:ea typeface="Arial"/>
                <a:cs typeface="Arial"/>
                <a:sym typeface="Arial"/>
              </a:rPr>
              <a:t>웹 서비스 구현</a:t>
            </a:r>
            <a:endParaRPr/>
          </a:p>
        </p:txBody>
      </p:sp>
      <p:cxnSp>
        <p:nvCxnSpPr>
          <p:cNvPr id="937" name="Google Shape;937;p41"/>
          <p:cNvCxnSpPr/>
          <p:nvPr/>
        </p:nvCxnSpPr>
        <p:spPr>
          <a:xfrm>
            <a:off x="5064525" y="714565"/>
            <a:ext cx="2062950" cy="0"/>
          </a:xfrm>
          <a:prstGeom prst="straightConnector1">
            <a:avLst/>
          </a:prstGeom>
          <a:noFill/>
          <a:ln cap="flat" cmpd="sng" w="38100">
            <a:solidFill>
              <a:srgbClr val="FFAC0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38" name="Google Shape;938;p41"/>
          <p:cNvSpPr txBox="1"/>
          <p:nvPr/>
        </p:nvSpPr>
        <p:spPr>
          <a:xfrm>
            <a:off x="4380238" y="835689"/>
            <a:ext cx="343152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웹 서비스 – 시스템 구성도</a:t>
            </a:r>
            <a:endParaRPr sz="1600">
              <a:solidFill>
                <a:srgbClr val="35DBA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스파르타코딩클럽 4주차][python/flask] Flask 시작하기" id="939" name="Google Shape;93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7518" y="1931898"/>
            <a:ext cx="4146070" cy="25912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ML&amp;CSS(2)" id="940" name="Google Shape;940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88930" y="1418426"/>
            <a:ext cx="4682426" cy="3618238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41"/>
          <p:cNvSpPr/>
          <p:nvPr/>
        </p:nvSpPr>
        <p:spPr>
          <a:xfrm>
            <a:off x="1356462" y="1441033"/>
            <a:ext cx="1740477" cy="345171"/>
          </a:xfrm>
          <a:prstGeom prst="roundRect">
            <a:avLst>
              <a:gd fmla="val 16667" name="adj"/>
            </a:avLst>
          </a:prstGeom>
          <a:solidFill>
            <a:srgbClr val="FAA700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Flask</a:t>
            </a:r>
            <a:endParaRPr sz="18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41"/>
          <p:cNvSpPr/>
          <p:nvPr/>
        </p:nvSpPr>
        <p:spPr>
          <a:xfrm>
            <a:off x="6692984" y="1431138"/>
            <a:ext cx="1740477" cy="345171"/>
          </a:xfrm>
          <a:prstGeom prst="roundRect">
            <a:avLst>
              <a:gd fmla="val 16667" name="adj"/>
            </a:avLst>
          </a:prstGeom>
          <a:solidFill>
            <a:srgbClr val="FAA700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HTML CSS</a:t>
            </a:r>
            <a:endParaRPr sz="18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41"/>
          <p:cNvSpPr txBox="1"/>
          <p:nvPr/>
        </p:nvSpPr>
        <p:spPr>
          <a:xfrm>
            <a:off x="1416910" y="4614213"/>
            <a:ext cx="4446163" cy="7117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Templete 폴더 생성 후 HTML 파일을 넣어 웹 서버를 구축</a:t>
            </a:r>
            <a:endParaRPr sz="14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Static 폴더에 CSS, JS 파일을 넣어 웹 서버에 렌더링 </a:t>
            </a:r>
            <a:endParaRPr/>
          </a:p>
        </p:txBody>
      </p:sp>
      <p:sp>
        <p:nvSpPr>
          <p:cNvPr id="944" name="Google Shape;944;p41"/>
          <p:cNvSpPr txBox="1"/>
          <p:nvPr/>
        </p:nvSpPr>
        <p:spPr>
          <a:xfrm>
            <a:off x="6757604" y="4614213"/>
            <a:ext cx="4673405" cy="7117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JavaScript 활용한 웹 페이지 애니메이션 구현</a:t>
            </a:r>
            <a:endParaRPr sz="14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HTML과 CSS를 활용하여 웹 서비스 기능 구현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2"/>
          <p:cNvSpPr/>
          <p:nvPr/>
        </p:nvSpPr>
        <p:spPr>
          <a:xfrm>
            <a:off x="194789" y="714566"/>
            <a:ext cx="11802422" cy="5485636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E3E4E5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42"/>
          <p:cNvSpPr/>
          <p:nvPr/>
        </p:nvSpPr>
        <p:spPr>
          <a:xfrm>
            <a:off x="5064525" y="254337"/>
            <a:ext cx="2062950" cy="339105"/>
          </a:xfrm>
          <a:prstGeom prst="snip2SameRect">
            <a:avLst>
              <a:gd fmla="val 27381" name="adj1"/>
              <a:gd fmla="val 0" name="adj2"/>
            </a:avLst>
          </a:prstGeom>
          <a:solidFill>
            <a:srgbClr val="FFAC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001027"/>
                </a:solidFill>
                <a:latin typeface="Arial"/>
                <a:ea typeface="Arial"/>
                <a:cs typeface="Arial"/>
                <a:sym typeface="Arial"/>
              </a:rPr>
              <a:t>웹 서비스 구현</a:t>
            </a:r>
            <a:endParaRPr/>
          </a:p>
        </p:txBody>
      </p:sp>
      <p:cxnSp>
        <p:nvCxnSpPr>
          <p:cNvPr id="951" name="Google Shape;951;p42"/>
          <p:cNvCxnSpPr/>
          <p:nvPr/>
        </p:nvCxnSpPr>
        <p:spPr>
          <a:xfrm>
            <a:off x="5064525" y="714565"/>
            <a:ext cx="2062950" cy="0"/>
          </a:xfrm>
          <a:prstGeom prst="straightConnector1">
            <a:avLst/>
          </a:prstGeom>
          <a:noFill/>
          <a:ln cap="flat" cmpd="sng" w="38100">
            <a:solidFill>
              <a:srgbClr val="FFAC0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52" name="Google Shape;952;p42"/>
          <p:cNvSpPr txBox="1"/>
          <p:nvPr/>
        </p:nvSpPr>
        <p:spPr>
          <a:xfrm>
            <a:off x="4380238" y="835689"/>
            <a:ext cx="343152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웹서비스 – 웹 구상도</a:t>
            </a:r>
            <a:endParaRPr sz="1600">
              <a:solidFill>
                <a:srgbClr val="35DBA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3" name="Google Shape;95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0274" y="1397239"/>
            <a:ext cx="2186314" cy="1023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70274" y="3286843"/>
            <a:ext cx="2186314" cy="599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70274" y="2687623"/>
            <a:ext cx="2186314" cy="599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70274" y="4051112"/>
            <a:ext cx="2186314" cy="599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70274" y="4778765"/>
            <a:ext cx="2186314" cy="599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70274" y="5377985"/>
            <a:ext cx="2186314" cy="599220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42"/>
          <p:cNvSpPr txBox="1"/>
          <p:nvPr/>
        </p:nvSpPr>
        <p:spPr>
          <a:xfrm>
            <a:off x="7289396" y="1887573"/>
            <a:ext cx="114807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셋</a:t>
            </a:r>
            <a:endParaRPr/>
          </a:p>
        </p:txBody>
      </p:sp>
      <p:sp>
        <p:nvSpPr>
          <p:cNvPr id="960" name="Google Shape;960;p42"/>
          <p:cNvSpPr txBox="1"/>
          <p:nvPr/>
        </p:nvSpPr>
        <p:spPr>
          <a:xfrm>
            <a:off x="7432063" y="2826171"/>
            <a:ext cx="86273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파이썬</a:t>
            </a:r>
            <a:endParaRPr/>
          </a:p>
        </p:txBody>
      </p:sp>
      <p:sp>
        <p:nvSpPr>
          <p:cNvPr id="961" name="Google Shape;961;p42"/>
          <p:cNvSpPr txBox="1"/>
          <p:nvPr/>
        </p:nvSpPr>
        <p:spPr>
          <a:xfrm>
            <a:off x="7428857" y="3402412"/>
            <a:ext cx="86914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Flask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42"/>
          <p:cNvSpPr txBox="1"/>
          <p:nvPr/>
        </p:nvSpPr>
        <p:spPr>
          <a:xfrm>
            <a:off x="7064495" y="4168136"/>
            <a:ext cx="159787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42"/>
          <p:cNvSpPr txBox="1"/>
          <p:nvPr/>
        </p:nvSpPr>
        <p:spPr>
          <a:xfrm>
            <a:off x="7419239" y="4888414"/>
            <a:ext cx="88838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42"/>
          <p:cNvSpPr txBox="1"/>
          <p:nvPr/>
        </p:nvSpPr>
        <p:spPr>
          <a:xfrm>
            <a:off x="7511412" y="5515489"/>
            <a:ext cx="70404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CSS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42"/>
          <p:cNvSpPr txBox="1"/>
          <p:nvPr/>
        </p:nvSpPr>
        <p:spPr>
          <a:xfrm>
            <a:off x="2547664" y="2710755"/>
            <a:ext cx="2865094" cy="5155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FAA700"/>
                </a:solidFill>
                <a:latin typeface="Arial"/>
                <a:ea typeface="Arial"/>
                <a:cs typeface="Arial"/>
                <a:sym typeface="Arial"/>
              </a:rPr>
              <a:t>Back FrameWork</a:t>
            </a:r>
            <a:endParaRPr sz="2000">
              <a:solidFill>
                <a:srgbClr val="FAA7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42"/>
          <p:cNvSpPr txBox="1"/>
          <p:nvPr/>
        </p:nvSpPr>
        <p:spPr>
          <a:xfrm>
            <a:off x="2547664" y="3791760"/>
            <a:ext cx="2865094" cy="5155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35DBA4"/>
                </a:solidFill>
                <a:latin typeface="Arial"/>
                <a:ea typeface="Arial"/>
                <a:cs typeface="Arial"/>
                <a:sym typeface="Arial"/>
              </a:rPr>
              <a:t>Front FrameWork</a:t>
            </a:r>
            <a:endParaRPr sz="2000">
              <a:solidFill>
                <a:srgbClr val="35DBA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42"/>
          <p:cNvSpPr txBox="1"/>
          <p:nvPr/>
        </p:nvSpPr>
        <p:spPr>
          <a:xfrm>
            <a:off x="2933700" y="4805018"/>
            <a:ext cx="2865094" cy="9771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FAA700"/>
                </a:solidFill>
                <a:latin typeface="Arial"/>
                <a:ea typeface="Arial"/>
                <a:cs typeface="Arial"/>
                <a:sym typeface="Arial"/>
              </a:rPr>
              <a:t>Web Design FrameWork</a:t>
            </a:r>
            <a:endParaRPr sz="2000">
              <a:solidFill>
                <a:srgbClr val="FAA7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42"/>
          <p:cNvSpPr/>
          <p:nvPr/>
        </p:nvSpPr>
        <p:spPr>
          <a:xfrm flipH="1">
            <a:off x="5428992" y="2955737"/>
            <a:ext cx="1534816" cy="360449"/>
          </a:xfrm>
          <a:custGeom>
            <a:rect b="b" l="l" r="r" t="t"/>
            <a:pathLst>
              <a:path extrusionOk="0" h="226771" w="965606">
                <a:moveTo>
                  <a:pt x="0" y="226771"/>
                </a:moveTo>
                <a:lnTo>
                  <a:pt x="226771" y="0"/>
                </a:lnTo>
                <a:lnTo>
                  <a:pt x="965606" y="0"/>
                </a:lnTo>
              </a:path>
            </a:pathLst>
          </a:custGeom>
          <a:noFill/>
          <a:ln cap="flat" cmpd="sng" w="12700">
            <a:solidFill>
              <a:srgbClr val="FAA700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9" name="Google Shape;969;p42"/>
          <p:cNvSpPr/>
          <p:nvPr/>
        </p:nvSpPr>
        <p:spPr>
          <a:xfrm>
            <a:off x="5336414" y="2909448"/>
            <a:ext cx="92578" cy="92578"/>
          </a:xfrm>
          <a:prstGeom prst="ellipse">
            <a:avLst/>
          </a:prstGeom>
          <a:solidFill>
            <a:srgbClr val="FAA700"/>
          </a:solidFill>
          <a:ln cap="flat" cmpd="sng" w="12700">
            <a:solidFill>
              <a:srgbClr val="FAA7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0" name="Google Shape;970;p42"/>
          <p:cNvSpPr/>
          <p:nvPr/>
        </p:nvSpPr>
        <p:spPr>
          <a:xfrm flipH="1">
            <a:off x="5230794" y="4051112"/>
            <a:ext cx="1534816" cy="360449"/>
          </a:xfrm>
          <a:custGeom>
            <a:rect b="b" l="l" r="r" t="t"/>
            <a:pathLst>
              <a:path extrusionOk="0" h="226771" w="965606">
                <a:moveTo>
                  <a:pt x="0" y="226771"/>
                </a:moveTo>
                <a:lnTo>
                  <a:pt x="226771" y="0"/>
                </a:lnTo>
                <a:lnTo>
                  <a:pt x="965606" y="0"/>
                </a:lnTo>
              </a:path>
            </a:pathLst>
          </a:custGeom>
          <a:noFill/>
          <a:ln cap="flat" cmpd="sng" w="12700">
            <a:solidFill>
              <a:srgbClr val="35DBA4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1" name="Google Shape;971;p42"/>
          <p:cNvSpPr/>
          <p:nvPr/>
        </p:nvSpPr>
        <p:spPr>
          <a:xfrm>
            <a:off x="5138216" y="4004823"/>
            <a:ext cx="92578" cy="92578"/>
          </a:xfrm>
          <a:prstGeom prst="ellipse">
            <a:avLst/>
          </a:prstGeom>
          <a:solidFill>
            <a:srgbClr val="35DBA4"/>
          </a:solidFill>
          <a:ln cap="flat" cmpd="sng" w="12700">
            <a:solidFill>
              <a:srgbClr val="35DBA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2" name="Google Shape;972;p42"/>
          <p:cNvSpPr/>
          <p:nvPr/>
        </p:nvSpPr>
        <p:spPr>
          <a:xfrm flipH="1">
            <a:off x="5412758" y="5042212"/>
            <a:ext cx="1534816" cy="360449"/>
          </a:xfrm>
          <a:custGeom>
            <a:rect b="b" l="l" r="r" t="t"/>
            <a:pathLst>
              <a:path extrusionOk="0" h="226771" w="965606">
                <a:moveTo>
                  <a:pt x="0" y="226771"/>
                </a:moveTo>
                <a:lnTo>
                  <a:pt x="226771" y="0"/>
                </a:lnTo>
                <a:lnTo>
                  <a:pt x="965606" y="0"/>
                </a:lnTo>
              </a:path>
            </a:pathLst>
          </a:custGeom>
          <a:noFill/>
          <a:ln cap="flat" cmpd="sng" w="12700">
            <a:solidFill>
              <a:srgbClr val="FAA700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3" name="Google Shape;973;p42"/>
          <p:cNvSpPr/>
          <p:nvPr/>
        </p:nvSpPr>
        <p:spPr>
          <a:xfrm>
            <a:off x="5320180" y="4995923"/>
            <a:ext cx="92578" cy="92578"/>
          </a:xfrm>
          <a:prstGeom prst="ellipse">
            <a:avLst/>
          </a:prstGeom>
          <a:solidFill>
            <a:srgbClr val="FAA700"/>
          </a:solidFill>
          <a:ln cap="flat" cmpd="sng" w="12700">
            <a:solidFill>
              <a:srgbClr val="FAA7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3"/>
          <p:cNvSpPr/>
          <p:nvPr/>
        </p:nvSpPr>
        <p:spPr>
          <a:xfrm>
            <a:off x="194789" y="1001456"/>
            <a:ext cx="11802422" cy="5198745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E3E4E5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43"/>
          <p:cNvSpPr/>
          <p:nvPr/>
        </p:nvSpPr>
        <p:spPr>
          <a:xfrm>
            <a:off x="5169488" y="538951"/>
            <a:ext cx="1853024" cy="339105"/>
          </a:xfrm>
          <a:prstGeom prst="snip2SameRect">
            <a:avLst>
              <a:gd fmla="val 27381" name="adj1"/>
              <a:gd fmla="val 0" name="adj2"/>
            </a:avLst>
          </a:prstGeom>
          <a:solidFill>
            <a:srgbClr val="FFAC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1027"/>
                </a:solidFill>
                <a:latin typeface="Arial"/>
                <a:ea typeface="Arial"/>
                <a:cs typeface="Arial"/>
                <a:sym typeface="Arial"/>
              </a:rPr>
              <a:t>수행결과</a:t>
            </a:r>
            <a:endParaRPr/>
          </a:p>
        </p:txBody>
      </p:sp>
      <p:cxnSp>
        <p:nvCxnSpPr>
          <p:cNvPr id="980" name="Google Shape;980;p43"/>
          <p:cNvCxnSpPr/>
          <p:nvPr/>
        </p:nvCxnSpPr>
        <p:spPr>
          <a:xfrm>
            <a:off x="5168479" y="999179"/>
            <a:ext cx="1855042" cy="0"/>
          </a:xfrm>
          <a:prstGeom prst="straightConnector1">
            <a:avLst/>
          </a:prstGeom>
          <a:noFill/>
          <a:ln cap="flat" cmpd="sng" w="38100">
            <a:solidFill>
              <a:srgbClr val="FFAC0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81" name="Google Shape;981;p43"/>
          <p:cNvSpPr txBox="1"/>
          <p:nvPr/>
        </p:nvSpPr>
        <p:spPr>
          <a:xfrm>
            <a:off x="4380238" y="1120303"/>
            <a:ext cx="343152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웹서비스 - </a:t>
            </a:r>
            <a:r>
              <a:rPr lang="ko-KR" sz="1400">
                <a:solidFill>
                  <a:srgbClr val="FAA700"/>
                </a:solidFill>
                <a:latin typeface="Arial"/>
                <a:ea typeface="Arial"/>
                <a:cs typeface="Arial"/>
                <a:sym typeface="Arial"/>
              </a:rPr>
              <a:t>시연동영상</a:t>
            </a:r>
            <a:endParaRPr/>
          </a:p>
        </p:txBody>
      </p:sp>
      <p:pic>
        <p:nvPicPr>
          <p:cNvPr id="982" name="Google Shape;982;p43"/>
          <p:cNvPicPr preferRelativeResize="0"/>
          <p:nvPr/>
        </p:nvPicPr>
        <p:blipFill rotWithShape="1">
          <a:blip r:embed="rId3">
            <a:alphaModFix/>
          </a:blip>
          <a:srcRect b="4919" l="364" r="957" t="959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44"/>
          <p:cNvSpPr/>
          <p:nvPr/>
        </p:nvSpPr>
        <p:spPr>
          <a:xfrm>
            <a:off x="1" y="1579670"/>
            <a:ext cx="12191999" cy="2190904"/>
          </a:xfrm>
          <a:prstGeom prst="rect">
            <a:avLst/>
          </a:prstGeom>
          <a:solidFill>
            <a:srgbClr val="FFAC03"/>
          </a:solidFill>
          <a:ln>
            <a:noFill/>
          </a:ln>
          <a:effectLst>
            <a:outerShdw blurRad="635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3959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44"/>
          <p:cNvSpPr/>
          <p:nvPr/>
        </p:nvSpPr>
        <p:spPr>
          <a:xfrm>
            <a:off x="110066" y="1718975"/>
            <a:ext cx="11971867" cy="1944216"/>
          </a:xfrm>
          <a:prstGeom prst="rect">
            <a:avLst/>
          </a:prstGeom>
          <a:solidFill>
            <a:srgbClr val="FFAC03"/>
          </a:solidFill>
          <a:ln cap="flat" cmpd="sng" w="15875">
            <a:solidFill>
              <a:srgbClr val="939597">
                <a:alpha val="6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44"/>
          <p:cNvSpPr txBox="1"/>
          <p:nvPr/>
        </p:nvSpPr>
        <p:spPr>
          <a:xfrm>
            <a:off x="182860" y="1803510"/>
            <a:ext cx="287316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KDT 빅데이터-AI 양성과정</a:t>
            </a:r>
            <a:endParaRPr/>
          </a:p>
        </p:txBody>
      </p:sp>
      <p:sp>
        <p:nvSpPr>
          <p:cNvPr id="990" name="Google Shape;990;p44"/>
          <p:cNvSpPr txBox="1"/>
          <p:nvPr/>
        </p:nvSpPr>
        <p:spPr>
          <a:xfrm>
            <a:off x="5159896" y="2367345"/>
            <a:ext cx="676875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6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자체평가</a:t>
            </a:r>
            <a:endParaRPr/>
          </a:p>
        </p:txBody>
      </p:sp>
      <p:sp>
        <p:nvSpPr>
          <p:cNvPr id="991" name="Google Shape;991;p44"/>
          <p:cNvSpPr txBox="1"/>
          <p:nvPr/>
        </p:nvSpPr>
        <p:spPr>
          <a:xfrm>
            <a:off x="5081209" y="4418944"/>
            <a:ext cx="2029582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Malgun Gothic"/>
              <a:buAutoNum type="arabicPeriod"/>
            </a:pPr>
            <a:r>
              <a:rPr lang="ko-KR" sz="12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한계점 및 개선사항</a:t>
            </a:r>
            <a:endParaRPr sz="12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2" name="Google Shape;99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8559" y="2064375"/>
            <a:ext cx="1221494" cy="1221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45"/>
          <p:cNvSpPr/>
          <p:nvPr/>
        </p:nvSpPr>
        <p:spPr>
          <a:xfrm>
            <a:off x="194789" y="714566"/>
            <a:ext cx="11802422" cy="5485636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E3E4E5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45"/>
          <p:cNvSpPr/>
          <p:nvPr/>
        </p:nvSpPr>
        <p:spPr>
          <a:xfrm>
            <a:off x="5912453" y="1618154"/>
            <a:ext cx="341538" cy="367539"/>
          </a:xfrm>
          <a:custGeom>
            <a:rect b="b" l="l" r="r" t="t"/>
            <a:pathLst>
              <a:path extrusionOk="0" h="367539" w="341538">
                <a:moveTo>
                  <a:pt x="156156" y="0"/>
                </a:moveTo>
                <a:lnTo>
                  <a:pt x="341538" y="165468"/>
                </a:lnTo>
                <a:lnTo>
                  <a:pt x="122054" y="361376"/>
                </a:lnTo>
                <a:lnTo>
                  <a:pt x="0" y="367539"/>
                </a:lnTo>
                <a:lnTo>
                  <a:pt x="226389" y="165468"/>
                </a:lnTo>
                <a:lnTo>
                  <a:pt x="47173" y="5502"/>
                </a:lnTo>
                <a:lnTo>
                  <a:pt x="156156" y="0"/>
                </a:lnTo>
                <a:close/>
              </a:path>
            </a:pathLst>
          </a:custGeom>
          <a:solidFill>
            <a:srgbClr val="00102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0" name="Google Shape;1000;p45"/>
          <p:cNvSpPr/>
          <p:nvPr/>
        </p:nvSpPr>
        <p:spPr>
          <a:xfrm>
            <a:off x="4267916" y="1976507"/>
            <a:ext cx="3652856" cy="3652856"/>
          </a:xfrm>
          <a:custGeom>
            <a:rect b="b" l="l" r="r" t="t"/>
            <a:pathLst>
              <a:path extrusionOk="0" h="3652856" w="3652856">
                <a:moveTo>
                  <a:pt x="1826428" y="0"/>
                </a:moveTo>
                <a:cubicBezTo>
                  <a:pt x="2709048" y="0"/>
                  <a:pt x="3445442" y="626067"/>
                  <a:pt x="3615749" y="1458339"/>
                </a:cubicBezTo>
                <a:lnTo>
                  <a:pt x="3625592" y="1522832"/>
                </a:lnTo>
                <a:lnTo>
                  <a:pt x="3499892" y="1382005"/>
                </a:lnTo>
                <a:lnTo>
                  <a:pt x="3499892" y="1497154"/>
                </a:lnTo>
                <a:lnTo>
                  <a:pt x="3644404" y="1659058"/>
                </a:lnTo>
                <a:lnTo>
                  <a:pt x="3652856" y="1826428"/>
                </a:lnTo>
                <a:cubicBezTo>
                  <a:pt x="3652856" y="2835136"/>
                  <a:pt x="2835136" y="3652856"/>
                  <a:pt x="1826428" y="3652856"/>
                </a:cubicBezTo>
                <a:lnTo>
                  <a:pt x="1799958" y="3651520"/>
                </a:lnTo>
                <a:lnTo>
                  <a:pt x="1986075" y="3485394"/>
                </a:lnTo>
                <a:lnTo>
                  <a:pt x="1870926" y="3485394"/>
                </a:lnTo>
                <a:lnTo>
                  <a:pt x="1690974" y="3646016"/>
                </a:lnTo>
                <a:lnTo>
                  <a:pt x="1639686" y="3643426"/>
                </a:lnTo>
                <a:cubicBezTo>
                  <a:pt x="841498" y="3562366"/>
                  <a:pt x="195250" y="2967341"/>
                  <a:pt x="37107" y="2194517"/>
                </a:cubicBezTo>
                <a:lnTo>
                  <a:pt x="12785" y="2035153"/>
                </a:lnTo>
                <a:lnTo>
                  <a:pt x="156276" y="2195912"/>
                </a:lnTo>
                <a:lnTo>
                  <a:pt x="156276" y="2080763"/>
                </a:lnTo>
                <a:lnTo>
                  <a:pt x="4242" y="1910433"/>
                </a:lnTo>
                <a:lnTo>
                  <a:pt x="0" y="1826428"/>
                </a:lnTo>
                <a:cubicBezTo>
                  <a:pt x="0" y="880764"/>
                  <a:pt x="718699" y="102961"/>
                  <a:pt x="1639686" y="9430"/>
                </a:cubicBezTo>
                <a:lnTo>
                  <a:pt x="1644537" y="9185"/>
                </a:lnTo>
                <a:lnTo>
                  <a:pt x="1501443" y="136908"/>
                </a:lnTo>
                <a:lnTo>
                  <a:pt x="1616592" y="136908"/>
                </a:lnTo>
                <a:lnTo>
                  <a:pt x="1766591" y="3022"/>
                </a:lnTo>
                <a:lnTo>
                  <a:pt x="1826428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1" name="Google Shape;1001;p45"/>
          <p:cNvSpPr/>
          <p:nvPr/>
        </p:nvSpPr>
        <p:spPr>
          <a:xfrm>
            <a:off x="3912725" y="3687788"/>
            <a:ext cx="367976" cy="323873"/>
          </a:xfrm>
          <a:custGeom>
            <a:rect b="b" l="l" r="r" t="t"/>
            <a:pathLst>
              <a:path extrusionOk="0" h="323873" w="367976">
                <a:moveTo>
                  <a:pt x="181673" y="0"/>
                </a:moveTo>
                <a:lnTo>
                  <a:pt x="359433" y="199153"/>
                </a:lnTo>
                <a:lnTo>
                  <a:pt x="364621" y="301890"/>
                </a:lnTo>
                <a:lnTo>
                  <a:pt x="367976" y="323873"/>
                </a:lnTo>
                <a:lnTo>
                  <a:pt x="181673" y="115149"/>
                </a:lnTo>
                <a:lnTo>
                  <a:pt x="5503" y="312520"/>
                </a:lnTo>
                <a:lnTo>
                  <a:pt x="0" y="203536"/>
                </a:lnTo>
                <a:lnTo>
                  <a:pt x="181673" y="0"/>
                </a:lnTo>
                <a:close/>
              </a:path>
            </a:pathLst>
          </a:custGeom>
          <a:solidFill>
            <a:srgbClr val="00102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2" name="Google Shape;1002;p45"/>
          <p:cNvSpPr/>
          <p:nvPr/>
        </p:nvSpPr>
        <p:spPr>
          <a:xfrm>
            <a:off x="5769360" y="5622523"/>
            <a:ext cx="335617" cy="366494"/>
          </a:xfrm>
          <a:custGeom>
            <a:rect b="b" l="l" r="r" t="t"/>
            <a:pathLst>
              <a:path extrusionOk="0" h="366494" w="335617">
                <a:moveTo>
                  <a:pt x="189531" y="0"/>
                </a:moveTo>
                <a:lnTo>
                  <a:pt x="298515" y="5504"/>
                </a:lnTo>
                <a:lnTo>
                  <a:pt x="115149" y="169172"/>
                </a:lnTo>
                <a:lnTo>
                  <a:pt x="335617" y="365957"/>
                </a:lnTo>
                <a:lnTo>
                  <a:pt x="324985" y="366494"/>
                </a:lnTo>
                <a:lnTo>
                  <a:pt x="214838" y="360933"/>
                </a:lnTo>
                <a:lnTo>
                  <a:pt x="0" y="169172"/>
                </a:lnTo>
                <a:lnTo>
                  <a:pt x="189531" y="0"/>
                </a:lnTo>
                <a:close/>
              </a:path>
            </a:pathLst>
          </a:custGeom>
          <a:solidFill>
            <a:srgbClr val="00102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3" name="Google Shape;1003;p45"/>
          <p:cNvSpPr/>
          <p:nvPr/>
        </p:nvSpPr>
        <p:spPr>
          <a:xfrm>
            <a:off x="5769359" y="1453827"/>
            <a:ext cx="299250" cy="169828"/>
          </a:xfrm>
          <a:custGeom>
            <a:rect b="b" l="l" r="r" t="t"/>
            <a:pathLst>
              <a:path extrusionOk="0" h="169828" w="299250">
                <a:moveTo>
                  <a:pt x="0" y="0"/>
                </a:moveTo>
                <a:lnTo>
                  <a:pt x="115149" y="0"/>
                </a:lnTo>
                <a:lnTo>
                  <a:pt x="299250" y="164326"/>
                </a:lnTo>
                <a:lnTo>
                  <a:pt x="190267" y="169828"/>
                </a:lnTo>
                <a:lnTo>
                  <a:pt x="0" y="0"/>
                </a:lnTo>
                <a:close/>
              </a:path>
            </a:pathLst>
          </a:custGeom>
          <a:solidFill>
            <a:srgbClr val="00102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4" name="Google Shape;1004;p45"/>
          <p:cNvSpPr/>
          <p:nvPr/>
        </p:nvSpPr>
        <p:spPr>
          <a:xfrm>
            <a:off x="6034507" y="1616853"/>
            <a:ext cx="2228950" cy="2111142"/>
          </a:xfrm>
          <a:custGeom>
            <a:rect b="b" l="l" r="r" t="t"/>
            <a:pathLst>
              <a:path extrusionOk="0" h="2111142" w="2228950">
                <a:moveTo>
                  <a:pt x="59837" y="0"/>
                </a:moveTo>
                <a:cubicBezTo>
                  <a:pt x="1116260" y="0"/>
                  <a:pt x="1997662" y="749349"/>
                  <a:pt x="2201506" y="1745510"/>
                </a:cubicBezTo>
                <a:lnTo>
                  <a:pt x="2228950" y="1925328"/>
                </a:lnTo>
                <a:lnTo>
                  <a:pt x="2063095" y="2111142"/>
                </a:lnTo>
                <a:lnTo>
                  <a:pt x="1859001" y="1882486"/>
                </a:lnTo>
                <a:lnTo>
                  <a:pt x="1849158" y="1817993"/>
                </a:lnTo>
                <a:cubicBezTo>
                  <a:pt x="1678851" y="985721"/>
                  <a:pt x="942457" y="359654"/>
                  <a:pt x="59837" y="359654"/>
                </a:cubicBezTo>
                <a:lnTo>
                  <a:pt x="0" y="362676"/>
                </a:lnTo>
                <a:lnTo>
                  <a:pt x="219484" y="166768"/>
                </a:lnTo>
                <a:lnTo>
                  <a:pt x="34102" y="1300"/>
                </a:lnTo>
                <a:lnTo>
                  <a:pt x="59837" y="0"/>
                </a:lnTo>
                <a:close/>
              </a:path>
            </a:pathLst>
          </a:custGeom>
          <a:solidFill>
            <a:srgbClr val="FFAC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5" name="Google Shape;1005;p45"/>
          <p:cNvSpPr/>
          <p:nvPr/>
        </p:nvSpPr>
        <p:spPr>
          <a:xfrm>
            <a:off x="3908262" y="1623655"/>
            <a:ext cx="2230580" cy="2267668"/>
          </a:xfrm>
          <a:custGeom>
            <a:rect b="b" l="l" r="r" t="t"/>
            <a:pathLst>
              <a:path extrusionOk="0" h="2267668" w="2230580">
                <a:moveTo>
                  <a:pt x="2051364" y="0"/>
                </a:moveTo>
                <a:lnTo>
                  <a:pt x="2230580" y="159966"/>
                </a:lnTo>
                <a:lnTo>
                  <a:pt x="2004191" y="362037"/>
                </a:lnTo>
                <a:lnTo>
                  <a:pt x="1999340" y="362282"/>
                </a:lnTo>
                <a:cubicBezTo>
                  <a:pt x="1078353" y="455813"/>
                  <a:pt x="359654" y="1233616"/>
                  <a:pt x="359654" y="2179280"/>
                </a:cubicBezTo>
                <a:lnTo>
                  <a:pt x="363896" y="2263285"/>
                </a:lnTo>
                <a:lnTo>
                  <a:pt x="186136" y="2064132"/>
                </a:lnTo>
                <a:lnTo>
                  <a:pt x="4463" y="2267668"/>
                </a:lnTo>
                <a:lnTo>
                  <a:pt x="0" y="2179280"/>
                </a:lnTo>
                <a:cubicBezTo>
                  <a:pt x="0" y="1047399"/>
                  <a:pt x="860223" y="116434"/>
                  <a:pt x="1962568" y="4484"/>
                </a:cubicBezTo>
                <a:lnTo>
                  <a:pt x="2051364" y="0"/>
                </a:lnTo>
                <a:close/>
              </a:path>
            </a:pathLst>
          </a:custGeom>
          <a:solidFill>
            <a:srgbClr val="35DB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6" name="Google Shape;1006;p45"/>
          <p:cNvSpPr/>
          <p:nvPr/>
        </p:nvSpPr>
        <p:spPr>
          <a:xfrm>
            <a:off x="5769359" y="1979529"/>
            <a:ext cx="265148" cy="133886"/>
          </a:xfrm>
          <a:custGeom>
            <a:rect b="b" l="l" r="r" t="t"/>
            <a:pathLst>
              <a:path extrusionOk="0" h="133886" w="265148">
                <a:moveTo>
                  <a:pt x="265148" y="0"/>
                </a:moveTo>
                <a:lnTo>
                  <a:pt x="115149" y="133886"/>
                </a:lnTo>
                <a:lnTo>
                  <a:pt x="0" y="133886"/>
                </a:lnTo>
                <a:lnTo>
                  <a:pt x="143094" y="6163"/>
                </a:lnTo>
                <a:lnTo>
                  <a:pt x="265148" y="0"/>
                </a:lnTo>
                <a:close/>
              </a:path>
            </a:pathLst>
          </a:custGeom>
          <a:solidFill>
            <a:srgbClr val="00102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7" name="Google Shape;1007;p45"/>
          <p:cNvSpPr/>
          <p:nvPr/>
        </p:nvSpPr>
        <p:spPr>
          <a:xfrm>
            <a:off x="7767808" y="3358512"/>
            <a:ext cx="659589" cy="484633"/>
          </a:xfrm>
          <a:custGeom>
            <a:rect b="b" l="l" r="r" t="t"/>
            <a:pathLst>
              <a:path extrusionOk="0" h="484633" w="659589">
                <a:moveTo>
                  <a:pt x="125701" y="140828"/>
                </a:moveTo>
                <a:lnTo>
                  <a:pt x="329795" y="369484"/>
                </a:lnTo>
                <a:lnTo>
                  <a:pt x="495650" y="183670"/>
                </a:lnTo>
                <a:lnTo>
                  <a:pt x="501333" y="220910"/>
                </a:lnTo>
                <a:lnTo>
                  <a:pt x="504752" y="288621"/>
                </a:lnTo>
                <a:lnTo>
                  <a:pt x="329795" y="484633"/>
                </a:lnTo>
                <a:lnTo>
                  <a:pt x="144513" y="277054"/>
                </a:lnTo>
                <a:lnTo>
                  <a:pt x="143535" y="257682"/>
                </a:lnTo>
                <a:close/>
                <a:moveTo>
                  <a:pt x="0" y="1"/>
                </a:moveTo>
                <a:lnTo>
                  <a:pt x="125700" y="140828"/>
                </a:lnTo>
                <a:lnTo>
                  <a:pt x="143534" y="257682"/>
                </a:lnTo>
                <a:lnTo>
                  <a:pt x="144512" y="277054"/>
                </a:lnTo>
                <a:lnTo>
                  <a:pt x="0" y="115150"/>
                </a:lnTo>
                <a:close/>
                <a:moveTo>
                  <a:pt x="659589" y="0"/>
                </a:moveTo>
                <a:lnTo>
                  <a:pt x="659589" y="115149"/>
                </a:lnTo>
                <a:lnTo>
                  <a:pt x="504752" y="288620"/>
                </a:lnTo>
                <a:lnTo>
                  <a:pt x="501333" y="220909"/>
                </a:lnTo>
                <a:lnTo>
                  <a:pt x="495650" y="183669"/>
                </a:lnTo>
                <a:close/>
              </a:path>
            </a:pathLst>
          </a:custGeom>
          <a:solidFill>
            <a:srgbClr val="00102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8" name="Google Shape;1008;p45"/>
          <p:cNvSpPr/>
          <p:nvPr/>
        </p:nvSpPr>
        <p:spPr>
          <a:xfrm>
            <a:off x="5884508" y="3635566"/>
            <a:ext cx="2395918" cy="2352915"/>
          </a:xfrm>
          <a:custGeom>
            <a:rect b="b" l="l" r="r" t="t"/>
            <a:pathLst>
              <a:path extrusionOk="0" h="2352915" w="2395918">
                <a:moveTo>
                  <a:pt x="2027812" y="0"/>
                </a:moveTo>
                <a:lnTo>
                  <a:pt x="2213094" y="207579"/>
                </a:lnTo>
                <a:lnTo>
                  <a:pt x="2388051" y="11567"/>
                </a:lnTo>
                <a:lnTo>
                  <a:pt x="2395918" y="167370"/>
                </a:lnTo>
                <a:cubicBezTo>
                  <a:pt x="2395918" y="1299251"/>
                  <a:pt x="1535696" y="2230217"/>
                  <a:pt x="433350" y="2342166"/>
                </a:cubicBezTo>
                <a:lnTo>
                  <a:pt x="220468" y="2352915"/>
                </a:lnTo>
                <a:lnTo>
                  <a:pt x="0" y="2156130"/>
                </a:lnTo>
                <a:lnTo>
                  <a:pt x="183366" y="1992462"/>
                </a:lnTo>
                <a:lnTo>
                  <a:pt x="209836" y="1993798"/>
                </a:lnTo>
                <a:cubicBezTo>
                  <a:pt x="1218544" y="1993798"/>
                  <a:pt x="2036264" y="1176078"/>
                  <a:pt x="2036264" y="167370"/>
                </a:cubicBezTo>
                <a:lnTo>
                  <a:pt x="2027812" y="0"/>
                </a:lnTo>
                <a:close/>
              </a:path>
            </a:pathLst>
          </a:custGeom>
          <a:solidFill>
            <a:srgbClr val="35DB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9" name="Google Shape;1009;p45"/>
          <p:cNvSpPr/>
          <p:nvPr/>
        </p:nvSpPr>
        <p:spPr>
          <a:xfrm>
            <a:off x="3918229" y="3802936"/>
            <a:ext cx="2065969" cy="2180520"/>
          </a:xfrm>
          <a:custGeom>
            <a:rect b="b" l="l" r="r" t="t"/>
            <a:pathLst>
              <a:path extrusionOk="0" h="2180520" w="2065969">
                <a:moveTo>
                  <a:pt x="176170" y="0"/>
                </a:moveTo>
                <a:lnTo>
                  <a:pt x="362473" y="208724"/>
                </a:lnTo>
                <a:lnTo>
                  <a:pt x="386795" y="368088"/>
                </a:lnTo>
                <a:cubicBezTo>
                  <a:pt x="544938" y="1140912"/>
                  <a:pt x="1191186" y="1735937"/>
                  <a:pt x="1989374" y="1816997"/>
                </a:cubicBezTo>
                <a:lnTo>
                  <a:pt x="2040662" y="1819587"/>
                </a:lnTo>
                <a:lnTo>
                  <a:pt x="1851131" y="1988759"/>
                </a:lnTo>
                <a:lnTo>
                  <a:pt x="2065969" y="2180520"/>
                </a:lnTo>
                <a:lnTo>
                  <a:pt x="1952602" y="2174795"/>
                </a:lnTo>
                <a:cubicBezTo>
                  <a:pt x="923746" y="2070309"/>
                  <a:pt x="105807" y="1252369"/>
                  <a:pt x="1320" y="223513"/>
                </a:cubicBezTo>
                <a:lnTo>
                  <a:pt x="0" y="197371"/>
                </a:lnTo>
                <a:lnTo>
                  <a:pt x="176170" y="0"/>
                </a:lnTo>
                <a:close/>
              </a:path>
            </a:pathLst>
          </a:custGeom>
          <a:solidFill>
            <a:srgbClr val="FFAC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0" name="Google Shape;1010;p45"/>
          <p:cNvSpPr/>
          <p:nvPr/>
        </p:nvSpPr>
        <p:spPr>
          <a:xfrm>
            <a:off x="4272158" y="3886941"/>
            <a:ext cx="152034" cy="285479"/>
          </a:xfrm>
          <a:custGeom>
            <a:rect b="b" l="l" r="r" t="t"/>
            <a:pathLst>
              <a:path extrusionOk="0" h="285479" w="152034">
                <a:moveTo>
                  <a:pt x="0" y="0"/>
                </a:moveTo>
                <a:lnTo>
                  <a:pt x="152034" y="170330"/>
                </a:lnTo>
                <a:lnTo>
                  <a:pt x="152034" y="285479"/>
                </a:lnTo>
                <a:lnTo>
                  <a:pt x="8543" y="124720"/>
                </a:lnTo>
                <a:lnTo>
                  <a:pt x="5188" y="102737"/>
                </a:lnTo>
                <a:lnTo>
                  <a:pt x="0" y="0"/>
                </a:lnTo>
                <a:close/>
              </a:path>
            </a:pathLst>
          </a:custGeom>
          <a:solidFill>
            <a:srgbClr val="00102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1" name="Google Shape;1011;p45"/>
          <p:cNvSpPr/>
          <p:nvPr/>
        </p:nvSpPr>
        <p:spPr>
          <a:xfrm>
            <a:off x="3764604" y="3891323"/>
            <a:ext cx="153624" cy="281096"/>
          </a:xfrm>
          <a:custGeom>
            <a:rect b="b" l="l" r="r" t="t"/>
            <a:pathLst>
              <a:path extrusionOk="0" h="281096" w="153624">
                <a:moveTo>
                  <a:pt x="148121" y="0"/>
                </a:moveTo>
                <a:lnTo>
                  <a:pt x="153624" y="108984"/>
                </a:lnTo>
                <a:lnTo>
                  <a:pt x="0" y="281096"/>
                </a:lnTo>
                <a:lnTo>
                  <a:pt x="0" y="165947"/>
                </a:lnTo>
                <a:lnTo>
                  <a:pt x="148121" y="0"/>
                </a:lnTo>
                <a:close/>
              </a:path>
            </a:pathLst>
          </a:custGeom>
          <a:solidFill>
            <a:srgbClr val="00102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2" name="Google Shape;1012;p45"/>
          <p:cNvSpPr/>
          <p:nvPr/>
        </p:nvSpPr>
        <p:spPr>
          <a:xfrm>
            <a:off x="5958891" y="5461901"/>
            <a:ext cx="295101" cy="166126"/>
          </a:xfrm>
          <a:custGeom>
            <a:rect b="b" l="l" r="r" t="t"/>
            <a:pathLst>
              <a:path extrusionOk="0" h="166126" w="295101">
                <a:moveTo>
                  <a:pt x="179952" y="0"/>
                </a:moveTo>
                <a:lnTo>
                  <a:pt x="295101" y="0"/>
                </a:lnTo>
                <a:lnTo>
                  <a:pt x="108984" y="166126"/>
                </a:lnTo>
                <a:lnTo>
                  <a:pt x="0" y="160622"/>
                </a:lnTo>
                <a:lnTo>
                  <a:pt x="179952" y="0"/>
                </a:lnTo>
                <a:close/>
              </a:path>
            </a:pathLst>
          </a:custGeom>
          <a:solidFill>
            <a:srgbClr val="00102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3" name="Google Shape;1013;p45"/>
          <p:cNvSpPr/>
          <p:nvPr/>
        </p:nvSpPr>
        <p:spPr>
          <a:xfrm>
            <a:off x="5984197" y="5983457"/>
            <a:ext cx="269794" cy="138033"/>
          </a:xfrm>
          <a:custGeom>
            <a:rect b="b" l="l" r="r" t="t"/>
            <a:pathLst>
              <a:path extrusionOk="0" h="138033" w="269794">
                <a:moveTo>
                  <a:pt x="0" y="0"/>
                </a:moveTo>
                <a:lnTo>
                  <a:pt x="110147" y="5561"/>
                </a:lnTo>
                <a:lnTo>
                  <a:pt x="120779" y="5024"/>
                </a:lnTo>
                <a:lnTo>
                  <a:pt x="269794" y="138033"/>
                </a:lnTo>
                <a:lnTo>
                  <a:pt x="154645" y="138033"/>
                </a:lnTo>
                <a:lnTo>
                  <a:pt x="0" y="0"/>
                </a:lnTo>
                <a:close/>
              </a:path>
            </a:pathLst>
          </a:custGeom>
          <a:solidFill>
            <a:srgbClr val="00102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4" name="Google Shape;1014;p45"/>
          <p:cNvSpPr txBox="1"/>
          <p:nvPr/>
        </p:nvSpPr>
        <p:spPr>
          <a:xfrm>
            <a:off x="3937822" y="3053147"/>
            <a:ext cx="4358390" cy="15081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FFAC03"/>
                </a:solidFill>
                <a:latin typeface="Arial"/>
                <a:ea typeface="Arial"/>
                <a:cs typeface="Arial"/>
                <a:sym typeface="Arial"/>
              </a:rPr>
              <a:t>한계점</a:t>
            </a:r>
            <a:r>
              <a:rPr lang="ko-KR" sz="32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및</a:t>
            </a:r>
            <a:endParaRPr sz="32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5DBA4"/>
                </a:solidFill>
                <a:latin typeface="Arial"/>
                <a:ea typeface="Arial"/>
                <a:cs typeface="Arial"/>
                <a:sym typeface="Arial"/>
              </a:rPr>
              <a:t>개선사항</a:t>
            </a:r>
            <a:endParaRPr/>
          </a:p>
        </p:txBody>
      </p:sp>
      <p:sp>
        <p:nvSpPr>
          <p:cNvPr id="1015" name="Google Shape;1015;p45"/>
          <p:cNvSpPr txBox="1"/>
          <p:nvPr/>
        </p:nvSpPr>
        <p:spPr>
          <a:xfrm>
            <a:off x="9020997" y="1985693"/>
            <a:ext cx="125547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AC03"/>
                </a:solidFill>
                <a:latin typeface="Arial"/>
                <a:ea typeface="Arial"/>
                <a:cs typeface="Arial"/>
                <a:sym typeface="Arial"/>
              </a:rPr>
              <a:t>모델 퀄리티</a:t>
            </a:r>
            <a:endParaRPr sz="1800">
              <a:solidFill>
                <a:srgbClr val="FFAC0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45"/>
          <p:cNvSpPr/>
          <p:nvPr/>
        </p:nvSpPr>
        <p:spPr>
          <a:xfrm>
            <a:off x="7739482" y="2121408"/>
            <a:ext cx="965606" cy="226771"/>
          </a:xfrm>
          <a:custGeom>
            <a:rect b="b" l="l" r="r" t="t"/>
            <a:pathLst>
              <a:path extrusionOk="0" h="226771" w="965606">
                <a:moveTo>
                  <a:pt x="0" y="226771"/>
                </a:moveTo>
                <a:lnTo>
                  <a:pt x="226771" y="0"/>
                </a:lnTo>
                <a:lnTo>
                  <a:pt x="965606" y="0"/>
                </a:lnTo>
              </a:path>
            </a:pathLst>
          </a:custGeom>
          <a:noFill/>
          <a:ln cap="flat" cmpd="sng" w="12700">
            <a:solidFill>
              <a:srgbClr val="FFAC0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7" name="Google Shape;1017;p45"/>
          <p:cNvSpPr/>
          <p:nvPr/>
        </p:nvSpPr>
        <p:spPr>
          <a:xfrm>
            <a:off x="8680673" y="2081756"/>
            <a:ext cx="92578" cy="92578"/>
          </a:xfrm>
          <a:prstGeom prst="ellipse">
            <a:avLst/>
          </a:prstGeom>
          <a:solidFill>
            <a:srgbClr val="FFAC03"/>
          </a:solidFill>
          <a:ln cap="flat" cmpd="sng" w="12700">
            <a:solidFill>
              <a:srgbClr val="FFAC0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8" name="Google Shape;1018;p45"/>
          <p:cNvSpPr txBox="1"/>
          <p:nvPr/>
        </p:nvSpPr>
        <p:spPr>
          <a:xfrm>
            <a:off x="9020997" y="2384116"/>
            <a:ext cx="2890535" cy="1358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모델링 과정에서 다양한 벡터화 방법과</a:t>
            </a:r>
            <a:endParaRPr sz="14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모델학습기법을 사용했어야 했지만,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실증랩실 사용 제한과 시간적인 문제로</a:t>
            </a:r>
            <a:endParaRPr sz="14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모델생성의 한계</a:t>
            </a:r>
            <a:endParaRPr sz="14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45"/>
          <p:cNvSpPr txBox="1"/>
          <p:nvPr/>
        </p:nvSpPr>
        <p:spPr>
          <a:xfrm>
            <a:off x="9020997" y="5019974"/>
            <a:ext cx="23791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5DBA4"/>
                </a:solidFill>
                <a:latin typeface="Arial"/>
                <a:ea typeface="Arial"/>
                <a:cs typeface="Arial"/>
                <a:sym typeface="Arial"/>
              </a:rPr>
              <a:t>대한민국 전 지역 상용화</a:t>
            </a:r>
            <a:endParaRPr sz="1800">
              <a:solidFill>
                <a:srgbClr val="35DBA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45"/>
          <p:cNvSpPr/>
          <p:nvPr/>
        </p:nvSpPr>
        <p:spPr>
          <a:xfrm flipH="1" rot="10800000">
            <a:off x="7941157" y="4980812"/>
            <a:ext cx="965606" cy="226771"/>
          </a:xfrm>
          <a:custGeom>
            <a:rect b="b" l="l" r="r" t="t"/>
            <a:pathLst>
              <a:path extrusionOk="0" h="226771" w="965606">
                <a:moveTo>
                  <a:pt x="0" y="226771"/>
                </a:moveTo>
                <a:lnTo>
                  <a:pt x="226771" y="0"/>
                </a:lnTo>
                <a:lnTo>
                  <a:pt x="965606" y="0"/>
                </a:lnTo>
              </a:path>
            </a:pathLst>
          </a:custGeom>
          <a:noFill/>
          <a:ln cap="flat" cmpd="sng" w="12700">
            <a:solidFill>
              <a:srgbClr val="35DBA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1" name="Google Shape;1021;p45"/>
          <p:cNvSpPr/>
          <p:nvPr/>
        </p:nvSpPr>
        <p:spPr>
          <a:xfrm>
            <a:off x="8906763" y="5158351"/>
            <a:ext cx="92578" cy="92578"/>
          </a:xfrm>
          <a:prstGeom prst="ellipse">
            <a:avLst/>
          </a:prstGeom>
          <a:solidFill>
            <a:srgbClr val="35DB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2" name="Google Shape;1022;p45"/>
          <p:cNvSpPr txBox="1"/>
          <p:nvPr/>
        </p:nvSpPr>
        <p:spPr>
          <a:xfrm>
            <a:off x="9020997" y="5418397"/>
            <a:ext cx="2372765" cy="7117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대구 지역에서 벗어나</a:t>
            </a:r>
            <a:endParaRPr sz="14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전국의 뉴스데이터로 확대 가능</a:t>
            </a:r>
            <a:endParaRPr sz="14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45"/>
          <p:cNvSpPr/>
          <p:nvPr/>
        </p:nvSpPr>
        <p:spPr>
          <a:xfrm flipH="1">
            <a:off x="3486571" y="2166835"/>
            <a:ext cx="965606" cy="226771"/>
          </a:xfrm>
          <a:custGeom>
            <a:rect b="b" l="l" r="r" t="t"/>
            <a:pathLst>
              <a:path extrusionOk="0" h="226771" w="965606">
                <a:moveTo>
                  <a:pt x="0" y="226771"/>
                </a:moveTo>
                <a:lnTo>
                  <a:pt x="226771" y="0"/>
                </a:lnTo>
                <a:lnTo>
                  <a:pt x="965606" y="0"/>
                </a:lnTo>
              </a:path>
            </a:pathLst>
          </a:custGeom>
          <a:noFill/>
          <a:ln cap="flat" cmpd="sng" w="12700">
            <a:solidFill>
              <a:srgbClr val="35DBA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4" name="Google Shape;1024;p45"/>
          <p:cNvSpPr/>
          <p:nvPr/>
        </p:nvSpPr>
        <p:spPr>
          <a:xfrm>
            <a:off x="3443319" y="2127183"/>
            <a:ext cx="92578" cy="92578"/>
          </a:xfrm>
          <a:prstGeom prst="ellipse">
            <a:avLst/>
          </a:prstGeom>
          <a:solidFill>
            <a:srgbClr val="35DBA4"/>
          </a:solidFill>
          <a:ln cap="flat" cmpd="sng" w="12700">
            <a:solidFill>
              <a:srgbClr val="35DBA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5" name="Google Shape;1025;p45"/>
          <p:cNvSpPr/>
          <p:nvPr/>
        </p:nvSpPr>
        <p:spPr>
          <a:xfrm rot="10800000">
            <a:off x="3147666" y="4698009"/>
            <a:ext cx="965606" cy="226771"/>
          </a:xfrm>
          <a:custGeom>
            <a:rect b="b" l="l" r="r" t="t"/>
            <a:pathLst>
              <a:path extrusionOk="0" h="226771" w="965606">
                <a:moveTo>
                  <a:pt x="0" y="226771"/>
                </a:moveTo>
                <a:lnTo>
                  <a:pt x="226771" y="0"/>
                </a:lnTo>
                <a:lnTo>
                  <a:pt x="965606" y="0"/>
                </a:lnTo>
              </a:path>
            </a:pathLst>
          </a:custGeom>
          <a:noFill/>
          <a:ln cap="flat" cmpd="sng" w="12700">
            <a:solidFill>
              <a:srgbClr val="FFAC0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6" name="Google Shape;1026;p45"/>
          <p:cNvSpPr/>
          <p:nvPr/>
        </p:nvSpPr>
        <p:spPr>
          <a:xfrm>
            <a:off x="3113775" y="4875548"/>
            <a:ext cx="92578" cy="92578"/>
          </a:xfrm>
          <a:prstGeom prst="ellipse">
            <a:avLst/>
          </a:prstGeom>
          <a:solidFill>
            <a:srgbClr val="FFAC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7" name="Google Shape;1027;p45"/>
          <p:cNvSpPr txBox="1"/>
          <p:nvPr/>
        </p:nvSpPr>
        <p:spPr>
          <a:xfrm>
            <a:off x="696335" y="4750797"/>
            <a:ext cx="19191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AC03"/>
                </a:solidFill>
                <a:latin typeface="Arial"/>
                <a:ea typeface="Arial"/>
                <a:cs typeface="Arial"/>
                <a:sym typeface="Arial"/>
              </a:rPr>
              <a:t>기사의 퀄리티 차이</a:t>
            </a:r>
            <a:endParaRPr sz="1800">
              <a:solidFill>
                <a:srgbClr val="FFAC0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p45"/>
          <p:cNvSpPr txBox="1"/>
          <p:nvPr/>
        </p:nvSpPr>
        <p:spPr>
          <a:xfrm>
            <a:off x="696335" y="5149220"/>
            <a:ext cx="2414444" cy="1034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신문사마다 기사의 양과 퀄리티</a:t>
            </a:r>
            <a:endParaRPr sz="14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차이로 모델링 전 전처리 과정의</a:t>
            </a:r>
            <a:endParaRPr sz="14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어려움</a:t>
            </a:r>
            <a:endParaRPr sz="14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p45"/>
          <p:cNvSpPr txBox="1"/>
          <p:nvPr/>
        </p:nvSpPr>
        <p:spPr>
          <a:xfrm>
            <a:off x="696335" y="2004242"/>
            <a:ext cx="16121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5DBA4"/>
                </a:solidFill>
                <a:latin typeface="Arial"/>
                <a:ea typeface="Arial"/>
                <a:cs typeface="Arial"/>
                <a:sym typeface="Arial"/>
              </a:rPr>
              <a:t>NER Tagging</a:t>
            </a:r>
            <a:endParaRPr/>
          </a:p>
        </p:txBody>
      </p:sp>
      <p:sp>
        <p:nvSpPr>
          <p:cNvPr id="1030" name="Google Shape;1030;p45"/>
          <p:cNvSpPr txBox="1"/>
          <p:nvPr/>
        </p:nvSpPr>
        <p:spPr>
          <a:xfrm>
            <a:off x="696335" y="2402665"/>
            <a:ext cx="2949910" cy="7117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Tagging을 활용한 키워드(인물, 기관)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현재 행보 추적 기능 구현 추가 예정</a:t>
            </a:r>
            <a:endParaRPr sz="14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45"/>
          <p:cNvSpPr/>
          <p:nvPr/>
        </p:nvSpPr>
        <p:spPr>
          <a:xfrm>
            <a:off x="5064525" y="254337"/>
            <a:ext cx="2062950" cy="339105"/>
          </a:xfrm>
          <a:prstGeom prst="snip2SameRect">
            <a:avLst>
              <a:gd fmla="val 27381" name="adj1"/>
              <a:gd fmla="val 0" name="adj2"/>
            </a:avLst>
          </a:prstGeom>
          <a:solidFill>
            <a:srgbClr val="FFAC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001027"/>
                </a:solidFill>
                <a:latin typeface="Arial"/>
                <a:ea typeface="Arial"/>
                <a:cs typeface="Arial"/>
                <a:sym typeface="Arial"/>
              </a:rPr>
              <a:t>자체평가</a:t>
            </a:r>
            <a:endParaRPr/>
          </a:p>
        </p:txBody>
      </p:sp>
      <p:cxnSp>
        <p:nvCxnSpPr>
          <p:cNvPr id="1032" name="Google Shape;1032;p45"/>
          <p:cNvCxnSpPr/>
          <p:nvPr/>
        </p:nvCxnSpPr>
        <p:spPr>
          <a:xfrm>
            <a:off x="5064525" y="714565"/>
            <a:ext cx="2062950" cy="0"/>
          </a:xfrm>
          <a:prstGeom prst="straightConnector1">
            <a:avLst/>
          </a:prstGeom>
          <a:noFill/>
          <a:ln cap="flat" cmpd="sng" w="38100">
            <a:solidFill>
              <a:srgbClr val="FFAC0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33" name="Google Shape;1033;p45"/>
          <p:cNvSpPr txBox="1"/>
          <p:nvPr/>
        </p:nvSpPr>
        <p:spPr>
          <a:xfrm>
            <a:off x="4380238" y="835689"/>
            <a:ext cx="343152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자체 평가 및 의견 – 한계점 및 개선사항</a:t>
            </a:r>
            <a:endParaRPr sz="1600">
              <a:solidFill>
                <a:srgbClr val="35DBA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8" name="Google Shape;1038;p46"/>
          <p:cNvGrpSpPr/>
          <p:nvPr/>
        </p:nvGrpSpPr>
        <p:grpSpPr>
          <a:xfrm>
            <a:off x="2255380" y="1100449"/>
            <a:ext cx="7571708" cy="3823101"/>
            <a:chOff x="2277326" y="1404518"/>
            <a:chExt cx="7571708" cy="3823101"/>
          </a:xfrm>
        </p:grpSpPr>
        <p:sp>
          <p:nvSpPr>
            <p:cNvPr id="1039" name="Google Shape;1039;p46"/>
            <p:cNvSpPr txBox="1"/>
            <p:nvPr/>
          </p:nvSpPr>
          <p:spPr>
            <a:xfrm>
              <a:off x="2277326" y="1404518"/>
              <a:ext cx="4148893" cy="1569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600">
                  <a:solidFill>
                    <a:srgbClr val="FAA700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r>
                <a:rPr lang="ko-KR" sz="960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aegu</a:t>
              </a:r>
              <a:endParaRPr sz="9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46"/>
            <p:cNvSpPr txBox="1"/>
            <p:nvPr/>
          </p:nvSpPr>
          <p:spPr>
            <a:xfrm>
              <a:off x="5964637" y="2974178"/>
              <a:ext cx="3884397" cy="1569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600">
                  <a:solidFill>
                    <a:srgbClr val="FAA7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lang="ko-KR" sz="960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imes</a:t>
              </a:r>
              <a:endParaRPr sz="9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46"/>
            <p:cNvSpPr txBox="1"/>
            <p:nvPr/>
          </p:nvSpPr>
          <p:spPr>
            <a:xfrm>
              <a:off x="6690198" y="2974178"/>
              <a:ext cx="2462534" cy="1569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6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imc</a:t>
              </a:r>
              <a:endParaRPr sz="9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42" name="Google Shape;1042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58694" y="2654509"/>
              <a:ext cx="2573110" cy="25731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43" name="Google Shape;1043;p46"/>
          <p:cNvSpPr txBox="1"/>
          <p:nvPr/>
        </p:nvSpPr>
        <p:spPr>
          <a:xfrm>
            <a:off x="6146029" y="3851552"/>
            <a:ext cx="51648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endParaRPr/>
          </a:p>
        </p:txBody>
      </p:sp>
      <p:sp>
        <p:nvSpPr>
          <p:cNvPr id="1044" name="Google Shape;1044;p46"/>
          <p:cNvSpPr txBox="1"/>
          <p:nvPr/>
        </p:nvSpPr>
        <p:spPr>
          <a:xfrm>
            <a:off x="6687556" y="5282719"/>
            <a:ext cx="141545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sz="4000">
                <a:solidFill>
                  <a:srgbClr val="FAA7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ko-KR" sz="40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ou</a:t>
            </a:r>
            <a:endParaRPr sz="400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p46"/>
          <p:cNvSpPr txBox="1"/>
          <p:nvPr/>
        </p:nvSpPr>
        <p:spPr>
          <a:xfrm>
            <a:off x="6155647" y="4323203"/>
            <a:ext cx="50847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40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p46"/>
          <p:cNvSpPr txBox="1"/>
          <p:nvPr/>
        </p:nvSpPr>
        <p:spPr>
          <a:xfrm>
            <a:off x="6155647" y="4768261"/>
            <a:ext cx="51328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sz="40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46"/>
          <p:cNvSpPr txBox="1"/>
          <p:nvPr/>
        </p:nvSpPr>
        <p:spPr>
          <a:xfrm>
            <a:off x="6161129" y="5296753"/>
            <a:ext cx="50687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endParaRPr sz="40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>
            <a:off x="194789" y="714566"/>
            <a:ext cx="11802422" cy="5485636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E3E4E5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" name="Google Shape;160;p5"/>
          <p:cNvSpPr/>
          <p:nvPr/>
        </p:nvSpPr>
        <p:spPr>
          <a:xfrm flipH="1">
            <a:off x="8408947" y="3545237"/>
            <a:ext cx="3261858" cy="247657"/>
          </a:xfrm>
          <a:prstGeom prst="parallelogram">
            <a:avLst>
              <a:gd fmla="val 99356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5"/>
          <p:cNvSpPr/>
          <p:nvPr/>
        </p:nvSpPr>
        <p:spPr>
          <a:xfrm flipH="1">
            <a:off x="8408947" y="4111162"/>
            <a:ext cx="3261858" cy="247657"/>
          </a:xfrm>
          <a:prstGeom prst="parallelogram">
            <a:avLst>
              <a:gd fmla="val 99356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5"/>
          <p:cNvSpPr/>
          <p:nvPr/>
        </p:nvSpPr>
        <p:spPr>
          <a:xfrm flipH="1">
            <a:off x="8408947" y="4680342"/>
            <a:ext cx="3261858" cy="247657"/>
          </a:xfrm>
          <a:prstGeom prst="parallelogram">
            <a:avLst>
              <a:gd fmla="val 99356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5"/>
          <p:cNvSpPr/>
          <p:nvPr/>
        </p:nvSpPr>
        <p:spPr>
          <a:xfrm flipH="1">
            <a:off x="8408947" y="5260510"/>
            <a:ext cx="3261858" cy="247657"/>
          </a:xfrm>
          <a:prstGeom prst="parallelogram">
            <a:avLst>
              <a:gd fmla="val 99356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5"/>
          <p:cNvSpPr txBox="1"/>
          <p:nvPr/>
        </p:nvSpPr>
        <p:spPr>
          <a:xfrm>
            <a:off x="8412807" y="3208017"/>
            <a:ext cx="3009479" cy="400110"/>
          </a:xfrm>
          <a:prstGeom prst="rect">
            <a:avLst/>
          </a:prstGeom>
          <a:solidFill>
            <a:srgbClr val="FFAC0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기사검색</a:t>
            </a: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(유사도 분석으로 유사 기사 추천)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5"/>
          <p:cNvSpPr txBox="1"/>
          <p:nvPr/>
        </p:nvSpPr>
        <p:spPr>
          <a:xfrm>
            <a:off x="8420235" y="3776241"/>
            <a:ext cx="3009479" cy="369332"/>
          </a:xfrm>
          <a:prstGeom prst="rect">
            <a:avLst/>
          </a:prstGeom>
          <a:solidFill>
            <a:srgbClr val="FFAC0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기사 감정분석 </a:t>
            </a: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(키워드 긍부정 판단)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5"/>
          <p:cNvSpPr txBox="1"/>
          <p:nvPr/>
        </p:nvSpPr>
        <p:spPr>
          <a:xfrm>
            <a:off x="8420235" y="4350971"/>
            <a:ext cx="3009479" cy="369332"/>
          </a:xfrm>
          <a:prstGeom prst="rect">
            <a:avLst/>
          </a:prstGeom>
          <a:solidFill>
            <a:srgbClr val="FFAC0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토픽 모델링 </a:t>
            </a: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(연관키워드)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5"/>
          <p:cNvSpPr txBox="1"/>
          <p:nvPr/>
        </p:nvSpPr>
        <p:spPr>
          <a:xfrm>
            <a:off x="8420235" y="4924933"/>
            <a:ext cx="3009479" cy="369332"/>
          </a:xfrm>
          <a:prstGeom prst="rect">
            <a:avLst/>
          </a:prstGeom>
          <a:solidFill>
            <a:srgbClr val="FFAC0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기사 신뢰성</a:t>
            </a: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(요인별 가치점수 부여)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5"/>
          <p:cNvSpPr/>
          <p:nvPr/>
        </p:nvSpPr>
        <p:spPr>
          <a:xfrm>
            <a:off x="4489283" y="2766965"/>
            <a:ext cx="3342898" cy="227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FAC03"/>
                </a:solidFill>
                <a:latin typeface="Arial"/>
                <a:ea typeface="Arial"/>
                <a:cs typeface="Arial"/>
                <a:sym typeface="Arial"/>
              </a:rPr>
              <a:t>뉴스 기사 간결 요약 </a:t>
            </a:r>
            <a:r>
              <a:rPr lang="ko-KR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기사의 핵심 내용을 파악할 수 있는 기능 </a:t>
            </a:r>
            <a:endParaRPr sz="16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5"/>
          <p:cNvSpPr/>
          <p:nvPr/>
        </p:nvSpPr>
        <p:spPr>
          <a:xfrm>
            <a:off x="4489283" y="2577258"/>
            <a:ext cx="3342898" cy="645868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FFAC03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5"/>
          <p:cNvSpPr/>
          <p:nvPr/>
        </p:nvSpPr>
        <p:spPr>
          <a:xfrm>
            <a:off x="4489283" y="3487312"/>
            <a:ext cx="3389584" cy="227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FAC03"/>
                </a:solidFill>
                <a:latin typeface="Arial"/>
                <a:ea typeface="Arial"/>
                <a:cs typeface="Arial"/>
                <a:sym typeface="Arial"/>
              </a:rPr>
              <a:t>기사 감정 톤 분석 </a:t>
            </a:r>
            <a:r>
              <a:rPr lang="ko-KR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: 긍부정 식별 기능</a:t>
            </a:r>
            <a:endParaRPr/>
          </a:p>
        </p:txBody>
      </p:sp>
      <p:sp>
        <p:nvSpPr>
          <p:cNvPr id="171" name="Google Shape;171;p5"/>
          <p:cNvSpPr/>
          <p:nvPr/>
        </p:nvSpPr>
        <p:spPr>
          <a:xfrm>
            <a:off x="4489283" y="3454877"/>
            <a:ext cx="3342898" cy="321084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FFAC03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489283" y="4215998"/>
            <a:ext cx="3342898" cy="227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FAC03"/>
                </a:solidFill>
                <a:latin typeface="Arial"/>
                <a:ea typeface="Arial"/>
                <a:cs typeface="Arial"/>
                <a:sym typeface="Arial"/>
              </a:rPr>
              <a:t>주요 주제 식별 </a:t>
            </a:r>
            <a:r>
              <a:rPr lang="ko-KR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주요 토픽 모델링 구분</a:t>
            </a:r>
            <a:endParaRPr sz="16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489283" y="4007712"/>
            <a:ext cx="3342898" cy="65740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FFAC03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489283" y="4788019"/>
            <a:ext cx="3342898" cy="227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FAC03"/>
                </a:solidFill>
                <a:latin typeface="Arial"/>
                <a:ea typeface="Arial"/>
                <a:cs typeface="Arial"/>
                <a:sym typeface="Arial"/>
              </a:rPr>
              <a:t>신뢰도 측정</a:t>
            </a:r>
            <a:r>
              <a:rPr lang="ko-KR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: 논문의 가중치 점수</a:t>
            </a:r>
            <a:endParaRPr sz="16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489283" y="4751173"/>
            <a:ext cx="3342898" cy="358264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FFAC03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6" name="Google Shape;176;p5"/>
          <p:cNvCxnSpPr>
            <a:stCxn id="171" idx="3"/>
            <a:endCxn id="165" idx="1"/>
          </p:cNvCxnSpPr>
          <p:nvPr/>
        </p:nvCxnSpPr>
        <p:spPr>
          <a:xfrm>
            <a:off x="7832181" y="3615419"/>
            <a:ext cx="588000" cy="345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177" name="Google Shape;177;p5"/>
          <p:cNvCxnSpPr>
            <a:endCxn id="171" idx="1"/>
          </p:cNvCxnSpPr>
          <p:nvPr/>
        </p:nvCxnSpPr>
        <p:spPr>
          <a:xfrm>
            <a:off x="3798683" y="3382919"/>
            <a:ext cx="690600" cy="232500"/>
          </a:xfrm>
          <a:prstGeom prst="straightConnector1">
            <a:avLst/>
          </a:prstGeom>
          <a:noFill/>
          <a:ln cap="flat" cmpd="sng" w="19050">
            <a:solidFill>
              <a:srgbClr val="FBE4D4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178" name="Google Shape;178;p5"/>
          <p:cNvCxnSpPr>
            <a:endCxn id="173" idx="1"/>
          </p:cNvCxnSpPr>
          <p:nvPr/>
        </p:nvCxnSpPr>
        <p:spPr>
          <a:xfrm>
            <a:off x="3793883" y="3973713"/>
            <a:ext cx="695400" cy="362700"/>
          </a:xfrm>
          <a:prstGeom prst="straightConnector1">
            <a:avLst/>
          </a:prstGeom>
          <a:noFill/>
          <a:ln cap="flat" cmpd="sng" w="19050">
            <a:solidFill>
              <a:srgbClr val="FBE4D4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179" name="Google Shape;179;p5"/>
          <p:cNvCxnSpPr>
            <a:endCxn id="175" idx="1"/>
          </p:cNvCxnSpPr>
          <p:nvPr/>
        </p:nvCxnSpPr>
        <p:spPr>
          <a:xfrm>
            <a:off x="3793883" y="4549905"/>
            <a:ext cx="695400" cy="380400"/>
          </a:xfrm>
          <a:prstGeom prst="straightConnector1">
            <a:avLst/>
          </a:prstGeom>
          <a:noFill/>
          <a:ln cap="flat" cmpd="sng" w="19050">
            <a:solidFill>
              <a:srgbClr val="FBE4D4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180" name="Google Shape;180;p5"/>
          <p:cNvSpPr/>
          <p:nvPr/>
        </p:nvSpPr>
        <p:spPr>
          <a:xfrm flipH="1">
            <a:off x="557976" y="2577258"/>
            <a:ext cx="3261858" cy="247657"/>
          </a:xfrm>
          <a:prstGeom prst="parallelogram">
            <a:avLst>
              <a:gd fmla="val 99356" name="adj"/>
            </a:avLst>
          </a:prstGeom>
          <a:solidFill>
            <a:srgbClr val="75707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5"/>
          <p:cNvSpPr/>
          <p:nvPr/>
        </p:nvSpPr>
        <p:spPr>
          <a:xfrm flipH="1">
            <a:off x="557976" y="3143183"/>
            <a:ext cx="3261858" cy="247657"/>
          </a:xfrm>
          <a:prstGeom prst="parallelogram">
            <a:avLst>
              <a:gd fmla="val 99356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5"/>
          <p:cNvSpPr/>
          <p:nvPr/>
        </p:nvSpPr>
        <p:spPr>
          <a:xfrm flipH="1">
            <a:off x="557976" y="3712363"/>
            <a:ext cx="3261858" cy="247657"/>
          </a:xfrm>
          <a:prstGeom prst="parallelogram">
            <a:avLst>
              <a:gd fmla="val 99356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5"/>
          <p:cNvSpPr/>
          <p:nvPr/>
        </p:nvSpPr>
        <p:spPr>
          <a:xfrm flipH="1">
            <a:off x="557976" y="4292531"/>
            <a:ext cx="3261858" cy="247657"/>
          </a:xfrm>
          <a:prstGeom prst="parallelogram">
            <a:avLst>
              <a:gd fmla="val 99356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5"/>
          <p:cNvSpPr txBox="1"/>
          <p:nvPr/>
        </p:nvSpPr>
        <p:spPr>
          <a:xfrm>
            <a:off x="561836" y="2240038"/>
            <a:ext cx="3009479" cy="3693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요약분석</a:t>
            </a:r>
            <a:endParaRPr/>
          </a:p>
        </p:txBody>
      </p:sp>
      <p:sp>
        <p:nvSpPr>
          <p:cNvPr id="185" name="Google Shape;185;p5"/>
          <p:cNvSpPr txBox="1"/>
          <p:nvPr/>
        </p:nvSpPr>
        <p:spPr>
          <a:xfrm>
            <a:off x="569264" y="2808262"/>
            <a:ext cx="3009479" cy="3693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감성분석</a:t>
            </a:r>
            <a:endParaRPr/>
          </a:p>
        </p:txBody>
      </p:sp>
      <p:sp>
        <p:nvSpPr>
          <p:cNvPr id="186" name="Google Shape;186;p5"/>
          <p:cNvSpPr txBox="1"/>
          <p:nvPr/>
        </p:nvSpPr>
        <p:spPr>
          <a:xfrm>
            <a:off x="569264" y="3382992"/>
            <a:ext cx="3009479" cy="3693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주제분류 모델</a:t>
            </a:r>
            <a:endParaRPr/>
          </a:p>
        </p:txBody>
      </p:sp>
      <p:sp>
        <p:nvSpPr>
          <p:cNvPr id="187" name="Google Shape;187;p5"/>
          <p:cNvSpPr txBox="1"/>
          <p:nvPr/>
        </p:nvSpPr>
        <p:spPr>
          <a:xfrm>
            <a:off x="569264" y="3956954"/>
            <a:ext cx="3009479" cy="3693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신뢰도 분석</a:t>
            </a:r>
            <a:endParaRPr/>
          </a:p>
        </p:txBody>
      </p:sp>
      <p:cxnSp>
        <p:nvCxnSpPr>
          <p:cNvPr id="188" name="Google Shape;188;p5"/>
          <p:cNvCxnSpPr>
            <a:stCxn id="169" idx="3"/>
            <a:endCxn id="164" idx="1"/>
          </p:cNvCxnSpPr>
          <p:nvPr/>
        </p:nvCxnSpPr>
        <p:spPr>
          <a:xfrm>
            <a:off x="7832181" y="2900192"/>
            <a:ext cx="580500" cy="507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189" name="Google Shape;189;p5"/>
          <p:cNvCxnSpPr>
            <a:stCxn id="173" idx="3"/>
            <a:endCxn id="166" idx="1"/>
          </p:cNvCxnSpPr>
          <p:nvPr/>
        </p:nvCxnSpPr>
        <p:spPr>
          <a:xfrm>
            <a:off x="7832181" y="4336413"/>
            <a:ext cx="588000" cy="199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190" name="Google Shape;190;p5"/>
          <p:cNvCxnSpPr>
            <a:stCxn id="175" idx="3"/>
            <a:endCxn id="167" idx="1"/>
          </p:cNvCxnSpPr>
          <p:nvPr/>
        </p:nvCxnSpPr>
        <p:spPr>
          <a:xfrm>
            <a:off x="7832181" y="4930305"/>
            <a:ext cx="588000" cy="179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191" name="Google Shape;191;p5"/>
          <p:cNvCxnSpPr>
            <a:endCxn id="169" idx="1"/>
          </p:cNvCxnSpPr>
          <p:nvPr/>
        </p:nvCxnSpPr>
        <p:spPr>
          <a:xfrm>
            <a:off x="3779183" y="2832392"/>
            <a:ext cx="710100" cy="67800"/>
          </a:xfrm>
          <a:prstGeom prst="straightConnector1">
            <a:avLst/>
          </a:prstGeom>
          <a:noFill/>
          <a:ln cap="flat" cmpd="sng" w="19050">
            <a:solidFill>
              <a:srgbClr val="FBE4D4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192" name="Google Shape;192;p5"/>
          <p:cNvSpPr/>
          <p:nvPr/>
        </p:nvSpPr>
        <p:spPr>
          <a:xfrm>
            <a:off x="5205822" y="254337"/>
            <a:ext cx="1780356" cy="339105"/>
          </a:xfrm>
          <a:prstGeom prst="snip2SameRect">
            <a:avLst>
              <a:gd fmla="val 27381" name="adj1"/>
              <a:gd fmla="val 0" name="adj2"/>
            </a:avLst>
          </a:prstGeom>
          <a:solidFill>
            <a:srgbClr val="FFAC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001027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/>
          </a:p>
        </p:txBody>
      </p:sp>
      <p:cxnSp>
        <p:nvCxnSpPr>
          <p:cNvPr id="193" name="Google Shape;193;p5"/>
          <p:cNvCxnSpPr/>
          <p:nvPr/>
        </p:nvCxnSpPr>
        <p:spPr>
          <a:xfrm>
            <a:off x="5168479" y="714565"/>
            <a:ext cx="1855042" cy="0"/>
          </a:xfrm>
          <a:prstGeom prst="straightConnector1">
            <a:avLst/>
          </a:prstGeom>
          <a:noFill/>
          <a:ln cap="flat" cmpd="sng" w="38100">
            <a:solidFill>
              <a:srgbClr val="FFAC0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4" name="Google Shape;194;p5"/>
          <p:cNvSpPr txBox="1"/>
          <p:nvPr/>
        </p:nvSpPr>
        <p:spPr>
          <a:xfrm>
            <a:off x="4380238" y="835689"/>
            <a:ext cx="343152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프로젝트 구현 내용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"/>
          <p:cNvSpPr/>
          <p:nvPr/>
        </p:nvSpPr>
        <p:spPr>
          <a:xfrm>
            <a:off x="194789" y="714566"/>
            <a:ext cx="11802422" cy="5485636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E3E4E5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" name="Google Shape;200;p6"/>
          <p:cNvSpPr/>
          <p:nvPr/>
        </p:nvSpPr>
        <p:spPr>
          <a:xfrm>
            <a:off x="6648788" y="2087472"/>
            <a:ext cx="4675238" cy="3913656"/>
          </a:xfrm>
          <a:prstGeom prst="roundRect">
            <a:avLst>
              <a:gd fmla="val 16667" name="adj"/>
            </a:avLst>
          </a:prstGeom>
          <a:solidFill>
            <a:schemeClr val="lt1">
              <a:alpha val="89803"/>
            </a:schemeClr>
          </a:solidFill>
          <a:ln cap="flat" cmpd="sng" w="12700">
            <a:solidFill>
              <a:schemeClr val="dk1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6"/>
          <p:cNvSpPr/>
          <p:nvPr/>
        </p:nvSpPr>
        <p:spPr>
          <a:xfrm>
            <a:off x="8515375" y="1414821"/>
            <a:ext cx="901400" cy="901400"/>
          </a:xfrm>
          <a:prstGeom prst="ellipse">
            <a:avLst/>
          </a:prstGeom>
          <a:solidFill>
            <a:schemeClr val="dk2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2" name="Google Shape;202;p6"/>
          <p:cNvCxnSpPr/>
          <p:nvPr/>
        </p:nvCxnSpPr>
        <p:spPr>
          <a:xfrm>
            <a:off x="6956713" y="4000711"/>
            <a:ext cx="4055464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3" name="Google Shape;203;p6"/>
          <p:cNvSpPr/>
          <p:nvPr/>
        </p:nvSpPr>
        <p:spPr>
          <a:xfrm>
            <a:off x="3907886" y="2380079"/>
            <a:ext cx="2325948" cy="2851981"/>
          </a:xfrm>
          <a:prstGeom prst="roundRect">
            <a:avLst>
              <a:gd fmla="val 16667" name="adj"/>
            </a:avLst>
          </a:prstGeom>
          <a:solidFill>
            <a:schemeClr val="lt1">
              <a:alpha val="89803"/>
            </a:schemeClr>
          </a:solidFill>
          <a:ln cap="flat" cmpd="sng" w="12700">
            <a:solidFill>
              <a:schemeClr val="dk1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6"/>
          <p:cNvSpPr/>
          <p:nvPr/>
        </p:nvSpPr>
        <p:spPr>
          <a:xfrm>
            <a:off x="4622675" y="1707428"/>
            <a:ext cx="901400" cy="901400"/>
          </a:xfrm>
          <a:prstGeom prst="ellipse">
            <a:avLst/>
          </a:prstGeom>
          <a:solidFill>
            <a:schemeClr val="dk2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5" name="Google Shape;205;p6"/>
          <p:cNvCxnSpPr/>
          <p:nvPr/>
        </p:nvCxnSpPr>
        <p:spPr>
          <a:xfrm>
            <a:off x="4215811" y="4570421"/>
            <a:ext cx="1627398" cy="2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6" name="Google Shape;206;p6"/>
          <p:cNvSpPr/>
          <p:nvPr/>
        </p:nvSpPr>
        <p:spPr>
          <a:xfrm>
            <a:off x="1179823" y="2380079"/>
            <a:ext cx="2325948" cy="2851981"/>
          </a:xfrm>
          <a:prstGeom prst="roundRect">
            <a:avLst>
              <a:gd fmla="val 16667" name="adj"/>
            </a:avLst>
          </a:prstGeom>
          <a:solidFill>
            <a:schemeClr val="lt1">
              <a:alpha val="89803"/>
            </a:schemeClr>
          </a:solidFill>
          <a:ln cap="flat" cmpd="sng" w="12700">
            <a:solidFill>
              <a:schemeClr val="dk1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6"/>
          <p:cNvSpPr/>
          <p:nvPr/>
        </p:nvSpPr>
        <p:spPr>
          <a:xfrm>
            <a:off x="1894612" y="1707428"/>
            <a:ext cx="901400" cy="901400"/>
          </a:xfrm>
          <a:prstGeom prst="ellipse">
            <a:avLst/>
          </a:prstGeom>
          <a:solidFill>
            <a:schemeClr val="dk2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8" name="Google Shape;208;p6"/>
          <p:cNvCxnSpPr/>
          <p:nvPr/>
        </p:nvCxnSpPr>
        <p:spPr>
          <a:xfrm>
            <a:off x="1487748" y="4570421"/>
            <a:ext cx="1627398" cy="2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9" name="Google Shape;209;p6"/>
          <p:cNvSpPr txBox="1"/>
          <p:nvPr/>
        </p:nvSpPr>
        <p:spPr>
          <a:xfrm>
            <a:off x="1330756" y="4732961"/>
            <a:ext cx="2348308" cy="388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o/s : window</a:t>
            </a:r>
            <a:endParaRPr/>
          </a:p>
        </p:txBody>
      </p:sp>
      <p:sp>
        <p:nvSpPr>
          <p:cNvPr id="210" name="Google Shape;210;p6"/>
          <p:cNvSpPr txBox="1"/>
          <p:nvPr/>
        </p:nvSpPr>
        <p:spPr>
          <a:xfrm>
            <a:off x="4070207" y="4732961"/>
            <a:ext cx="2348308" cy="388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endParaRPr/>
          </a:p>
        </p:txBody>
      </p:sp>
      <p:sp>
        <p:nvSpPr>
          <p:cNvPr id="211" name="Google Shape;211;p6"/>
          <p:cNvSpPr txBox="1"/>
          <p:nvPr/>
        </p:nvSpPr>
        <p:spPr>
          <a:xfrm>
            <a:off x="6799720" y="4163251"/>
            <a:ext cx="4469805" cy="1681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FAC03"/>
                </a:solidFill>
                <a:latin typeface="Arial"/>
                <a:ea typeface="Arial"/>
                <a:cs typeface="Arial"/>
                <a:sym typeface="Arial"/>
              </a:rPr>
              <a:t>데이터 전처리 </a:t>
            </a:r>
            <a:r>
              <a:rPr lang="ko-KR"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: Pandas, Numpy, os, glob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FAC03"/>
                </a:solidFill>
                <a:latin typeface="Arial"/>
                <a:ea typeface="Arial"/>
                <a:cs typeface="Arial"/>
                <a:sym typeface="Arial"/>
              </a:rPr>
              <a:t>데이터 크롤링 </a:t>
            </a:r>
            <a:r>
              <a:rPr lang="ko-KR"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: BeautifulSoup, requests, time, 	     random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FAC03"/>
                </a:solidFill>
                <a:latin typeface="Arial"/>
                <a:ea typeface="Arial"/>
                <a:cs typeface="Arial"/>
                <a:sym typeface="Arial"/>
              </a:rPr>
              <a:t>텍스트마이닝</a:t>
            </a:r>
            <a:r>
              <a:rPr lang="ko-KR"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: KoBERT, KoBART, CNN, LSTM, LDA,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	    Scikit-Learn</a:t>
            </a:r>
            <a:endParaRPr/>
          </a:p>
        </p:txBody>
      </p:sp>
      <p:sp>
        <p:nvSpPr>
          <p:cNvPr id="212" name="Google Shape;212;p6"/>
          <p:cNvSpPr txBox="1"/>
          <p:nvPr/>
        </p:nvSpPr>
        <p:spPr>
          <a:xfrm>
            <a:off x="1799872" y="2051272"/>
            <a:ext cx="108585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/>
          </a:p>
        </p:txBody>
      </p:sp>
      <p:sp>
        <p:nvSpPr>
          <p:cNvPr id="213" name="Google Shape;213;p6"/>
          <p:cNvSpPr txBox="1"/>
          <p:nvPr/>
        </p:nvSpPr>
        <p:spPr>
          <a:xfrm>
            <a:off x="4527935" y="2051272"/>
            <a:ext cx="108585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언어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6"/>
          <p:cNvSpPr txBox="1"/>
          <p:nvPr/>
        </p:nvSpPr>
        <p:spPr>
          <a:xfrm>
            <a:off x="8420635" y="1758665"/>
            <a:ext cx="108585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라이브러리</a:t>
            </a:r>
            <a:endParaRPr/>
          </a:p>
        </p:txBody>
      </p:sp>
      <p:pic>
        <p:nvPicPr>
          <p:cNvPr id="215" name="Google Shape;21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8934" y="2879656"/>
            <a:ext cx="1407726" cy="140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01073" y="2891040"/>
            <a:ext cx="1339574" cy="133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08408" y="2340322"/>
            <a:ext cx="1552074" cy="155207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6"/>
          <p:cNvSpPr/>
          <p:nvPr/>
        </p:nvSpPr>
        <p:spPr>
          <a:xfrm>
            <a:off x="5205822" y="254337"/>
            <a:ext cx="1780356" cy="339105"/>
          </a:xfrm>
          <a:prstGeom prst="snip2SameRect">
            <a:avLst>
              <a:gd fmla="val 27381" name="adj1"/>
              <a:gd fmla="val 0" name="adj2"/>
            </a:avLst>
          </a:prstGeom>
          <a:solidFill>
            <a:srgbClr val="FFAC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001027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/>
          </a:p>
        </p:txBody>
      </p:sp>
      <p:cxnSp>
        <p:nvCxnSpPr>
          <p:cNvPr id="219" name="Google Shape;219;p6"/>
          <p:cNvCxnSpPr/>
          <p:nvPr/>
        </p:nvCxnSpPr>
        <p:spPr>
          <a:xfrm>
            <a:off x="5168479" y="714565"/>
            <a:ext cx="1855042" cy="0"/>
          </a:xfrm>
          <a:prstGeom prst="straightConnector1">
            <a:avLst/>
          </a:prstGeom>
          <a:noFill/>
          <a:ln cap="flat" cmpd="sng" w="38100">
            <a:solidFill>
              <a:srgbClr val="FFAC0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0" name="Google Shape;220;p6"/>
          <p:cNvSpPr txBox="1"/>
          <p:nvPr/>
        </p:nvSpPr>
        <p:spPr>
          <a:xfrm>
            <a:off x="4380238" y="835689"/>
            <a:ext cx="343152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7"/>
          <p:cNvSpPr/>
          <p:nvPr/>
        </p:nvSpPr>
        <p:spPr>
          <a:xfrm>
            <a:off x="194789" y="714566"/>
            <a:ext cx="11802422" cy="5485636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E3E4E5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7"/>
          <p:cNvSpPr/>
          <p:nvPr/>
        </p:nvSpPr>
        <p:spPr>
          <a:xfrm>
            <a:off x="455473" y="1428080"/>
            <a:ext cx="2233314" cy="1147813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언론사별 대구뉴스기사를 활용한 뉴스플랫폼 </a:t>
            </a:r>
            <a:endParaRPr/>
          </a:p>
        </p:txBody>
      </p:sp>
      <p:sp>
        <p:nvSpPr>
          <p:cNvPr id="227" name="Google Shape;227;p7"/>
          <p:cNvSpPr/>
          <p:nvPr/>
        </p:nvSpPr>
        <p:spPr>
          <a:xfrm>
            <a:off x="616020" y="3347185"/>
            <a:ext cx="1988642" cy="9240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데이터크롤링</a:t>
            </a:r>
            <a:endParaRPr sz="18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빅카인즈 언론사별 </a:t>
            </a:r>
            <a:endParaRPr sz="11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87,000건 뉴스 기사 데이터 </a:t>
            </a:r>
            <a:endParaRPr sz="11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7"/>
          <p:cNvSpPr/>
          <p:nvPr/>
        </p:nvSpPr>
        <p:spPr>
          <a:xfrm>
            <a:off x="616020" y="5042501"/>
            <a:ext cx="1988642" cy="9240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데이터 전처리</a:t>
            </a:r>
            <a:endParaRPr sz="18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7"/>
          <p:cNvSpPr/>
          <p:nvPr/>
        </p:nvSpPr>
        <p:spPr>
          <a:xfrm>
            <a:off x="6159831" y="1550956"/>
            <a:ext cx="1639186" cy="7056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요약분석</a:t>
            </a:r>
            <a:endParaRPr sz="18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7"/>
          <p:cNvSpPr/>
          <p:nvPr/>
        </p:nvSpPr>
        <p:spPr>
          <a:xfrm>
            <a:off x="6159831" y="2784720"/>
            <a:ext cx="1639186" cy="7056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감성분석</a:t>
            </a:r>
            <a:endParaRPr/>
          </a:p>
        </p:txBody>
      </p:sp>
      <p:sp>
        <p:nvSpPr>
          <p:cNvPr id="231" name="Google Shape;231;p7"/>
          <p:cNvSpPr/>
          <p:nvPr/>
        </p:nvSpPr>
        <p:spPr>
          <a:xfrm>
            <a:off x="6159831" y="4018484"/>
            <a:ext cx="1639186" cy="7056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주제분류</a:t>
            </a:r>
            <a:endParaRPr/>
          </a:p>
        </p:txBody>
      </p:sp>
      <p:sp>
        <p:nvSpPr>
          <p:cNvPr id="232" name="Google Shape;232;p7"/>
          <p:cNvSpPr/>
          <p:nvPr/>
        </p:nvSpPr>
        <p:spPr>
          <a:xfrm>
            <a:off x="6159831" y="5252249"/>
            <a:ext cx="1639186" cy="7056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신뢰도 분석</a:t>
            </a:r>
            <a:endParaRPr/>
          </a:p>
        </p:txBody>
      </p:sp>
      <p:cxnSp>
        <p:nvCxnSpPr>
          <p:cNvPr id="233" name="Google Shape;233;p7"/>
          <p:cNvCxnSpPr/>
          <p:nvPr/>
        </p:nvCxnSpPr>
        <p:spPr>
          <a:xfrm>
            <a:off x="1655549" y="2614394"/>
            <a:ext cx="0" cy="677446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4" name="Google Shape;234;p7"/>
          <p:cNvCxnSpPr/>
          <p:nvPr/>
        </p:nvCxnSpPr>
        <p:spPr>
          <a:xfrm>
            <a:off x="1655549" y="4345805"/>
            <a:ext cx="0" cy="677446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5" name="Google Shape;235;p7"/>
          <p:cNvCxnSpPr/>
          <p:nvPr/>
        </p:nvCxnSpPr>
        <p:spPr>
          <a:xfrm>
            <a:off x="2627302" y="5534526"/>
            <a:ext cx="382089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6" name="Google Shape;236;p7"/>
          <p:cNvCxnSpPr/>
          <p:nvPr/>
        </p:nvCxnSpPr>
        <p:spPr>
          <a:xfrm rot="10800000">
            <a:off x="5773745" y="1886552"/>
            <a:ext cx="0" cy="3647974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7" name="Google Shape;237;p7"/>
          <p:cNvCxnSpPr/>
          <p:nvPr/>
        </p:nvCxnSpPr>
        <p:spPr>
          <a:xfrm>
            <a:off x="9192524" y="1886552"/>
            <a:ext cx="293282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8" name="Google Shape;238;p7"/>
          <p:cNvCxnSpPr/>
          <p:nvPr/>
        </p:nvCxnSpPr>
        <p:spPr>
          <a:xfrm>
            <a:off x="5773745" y="3128211"/>
            <a:ext cx="293282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9" name="Google Shape;239;p7"/>
          <p:cNvCxnSpPr/>
          <p:nvPr/>
        </p:nvCxnSpPr>
        <p:spPr>
          <a:xfrm>
            <a:off x="3009391" y="3773103"/>
            <a:ext cx="293282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40" name="Google Shape;240;p7"/>
          <p:cNvCxnSpPr/>
          <p:nvPr/>
        </p:nvCxnSpPr>
        <p:spPr>
          <a:xfrm>
            <a:off x="5773745" y="5534526"/>
            <a:ext cx="293282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41" name="Google Shape;241;p7"/>
          <p:cNvCxnSpPr/>
          <p:nvPr/>
        </p:nvCxnSpPr>
        <p:spPr>
          <a:xfrm rot="10800000">
            <a:off x="3009391" y="3773103"/>
            <a:ext cx="0" cy="1761423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2" name="Google Shape;242;p7"/>
          <p:cNvSpPr/>
          <p:nvPr/>
        </p:nvSpPr>
        <p:spPr>
          <a:xfrm>
            <a:off x="3391481" y="3368842"/>
            <a:ext cx="1988642" cy="9240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자연어 처리</a:t>
            </a:r>
            <a:endParaRPr sz="18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형태소 분석, 동의어처리,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불용어 처리, 단어 정제 </a:t>
            </a:r>
            <a:endParaRPr sz="11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" name="Google Shape;243;p7"/>
          <p:cNvCxnSpPr/>
          <p:nvPr/>
        </p:nvCxnSpPr>
        <p:spPr>
          <a:xfrm>
            <a:off x="5783364" y="4355430"/>
            <a:ext cx="293282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44" name="Google Shape;244;p7"/>
          <p:cNvCxnSpPr/>
          <p:nvPr/>
        </p:nvCxnSpPr>
        <p:spPr>
          <a:xfrm>
            <a:off x="5380123" y="3811604"/>
            <a:ext cx="382089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5" name="Google Shape;245;p7"/>
          <p:cNvSpPr/>
          <p:nvPr/>
        </p:nvSpPr>
        <p:spPr>
          <a:xfrm>
            <a:off x="8310014" y="1550956"/>
            <a:ext cx="1639186" cy="7056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유사기사추천</a:t>
            </a:r>
            <a:endParaRPr/>
          </a:p>
        </p:txBody>
      </p:sp>
      <p:sp>
        <p:nvSpPr>
          <p:cNvPr id="246" name="Google Shape;246;p7"/>
          <p:cNvSpPr/>
          <p:nvPr/>
        </p:nvSpPr>
        <p:spPr>
          <a:xfrm>
            <a:off x="8310014" y="2784720"/>
            <a:ext cx="1639186" cy="7056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긍부정 판단</a:t>
            </a:r>
            <a:endParaRPr/>
          </a:p>
        </p:txBody>
      </p:sp>
      <p:sp>
        <p:nvSpPr>
          <p:cNvPr id="247" name="Google Shape;247;p7"/>
          <p:cNvSpPr/>
          <p:nvPr/>
        </p:nvSpPr>
        <p:spPr>
          <a:xfrm>
            <a:off x="8310014" y="4018484"/>
            <a:ext cx="1639186" cy="7056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연관키워드</a:t>
            </a:r>
            <a:endParaRPr sz="18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7"/>
          <p:cNvSpPr/>
          <p:nvPr/>
        </p:nvSpPr>
        <p:spPr>
          <a:xfrm>
            <a:off x="8310014" y="5252249"/>
            <a:ext cx="1639186" cy="7056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기사 신뢰성</a:t>
            </a:r>
            <a:endParaRPr/>
          </a:p>
        </p:txBody>
      </p:sp>
      <p:cxnSp>
        <p:nvCxnSpPr>
          <p:cNvPr id="249" name="Google Shape;249;p7"/>
          <p:cNvCxnSpPr/>
          <p:nvPr/>
        </p:nvCxnSpPr>
        <p:spPr>
          <a:xfrm>
            <a:off x="7923928" y="1886552"/>
            <a:ext cx="293282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50" name="Google Shape;250;p7"/>
          <p:cNvCxnSpPr/>
          <p:nvPr/>
        </p:nvCxnSpPr>
        <p:spPr>
          <a:xfrm>
            <a:off x="7923928" y="3128211"/>
            <a:ext cx="293282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51" name="Google Shape;251;p7"/>
          <p:cNvCxnSpPr/>
          <p:nvPr/>
        </p:nvCxnSpPr>
        <p:spPr>
          <a:xfrm>
            <a:off x="7923928" y="5534526"/>
            <a:ext cx="293282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52" name="Google Shape;252;p7"/>
          <p:cNvCxnSpPr/>
          <p:nvPr/>
        </p:nvCxnSpPr>
        <p:spPr>
          <a:xfrm>
            <a:off x="7933547" y="4355430"/>
            <a:ext cx="293282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53" name="Google Shape;253;p7"/>
          <p:cNvSpPr/>
          <p:nvPr/>
        </p:nvSpPr>
        <p:spPr>
          <a:xfrm>
            <a:off x="10334788" y="2935705"/>
            <a:ext cx="1559293" cy="1419725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FAC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웹 페이지 구현</a:t>
            </a:r>
            <a:endParaRPr/>
          </a:p>
        </p:txBody>
      </p:sp>
      <p:cxnSp>
        <p:nvCxnSpPr>
          <p:cNvPr id="254" name="Google Shape;254;p7"/>
          <p:cNvCxnSpPr/>
          <p:nvPr/>
        </p:nvCxnSpPr>
        <p:spPr>
          <a:xfrm>
            <a:off x="9949200" y="1886552"/>
            <a:ext cx="1165234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5" name="Google Shape;255;p7"/>
          <p:cNvCxnSpPr/>
          <p:nvPr/>
        </p:nvCxnSpPr>
        <p:spPr>
          <a:xfrm>
            <a:off x="11114434" y="1903786"/>
            <a:ext cx="0" cy="781662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56" name="Google Shape;256;p7"/>
          <p:cNvCxnSpPr/>
          <p:nvPr/>
        </p:nvCxnSpPr>
        <p:spPr>
          <a:xfrm>
            <a:off x="10041506" y="3128211"/>
            <a:ext cx="293282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57" name="Google Shape;257;p7"/>
          <p:cNvCxnSpPr/>
          <p:nvPr/>
        </p:nvCxnSpPr>
        <p:spPr>
          <a:xfrm>
            <a:off x="10041506" y="4345805"/>
            <a:ext cx="293282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58" name="Google Shape;258;p7"/>
          <p:cNvCxnSpPr/>
          <p:nvPr/>
        </p:nvCxnSpPr>
        <p:spPr>
          <a:xfrm>
            <a:off x="9949200" y="5605079"/>
            <a:ext cx="1165234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9" name="Google Shape;259;p7"/>
          <p:cNvCxnSpPr/>
          <p:nvPr/>
        </p:nvCxnSpPr>
        <p:spPr>
          <a:xfrm rot="10800000">
            <a:off x="11114434" y="4653814"/>
            <a:ext cx="0" cy="951265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60" name="Google Shape;260;p7"/>
          <p:cNvSpPr/>
          <p:nvPr/>
        </p:nvSpPr>
        <p:spPr>
          <a:xfrm>
            <a:off x="5205822" y="254337"/>
            <a:ext cx="1780356" cy="339105"/>
          </a:xfrm>
          <a:prstGeom prst="snip2SameRect">
            <a:avLst>
              <a:gd fmla="val 27381" name="adj1"/>
              <a:gd fmla="val 0" name="adj2"/>
            </a:avLst>
          </a:prstGeom>
          <a:solidFill>
            <a:srgbClr val="FFAC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001027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/>
          </a:p>
        </p:txBody>
      </p:sp>
      <p:cxnSp>
        <p:nvCxnSpPr>
          <p:cNvPr id="261" name="Google Shape;261;p7"/>
          <p:cNvCxnSpPr/>
          <p:nvPr/>
        </p:nvCxnSpPr>
        <p:spPr>
          <a:xfrm>
            <a:off x="5168479" y="714565"/>
            <a:ext cx="1855042" cy="0"/>
          </a:xfrm>
          <a:prstGeom prst="straightConnector1">
            <a:avLst/>
          </a:prstGeom>
          <a:noFill/>
          <a:ln cap="flat" cmpd="sng" w="38100">
            <a:solidFill>
              <a:srgbClr val="FFAC0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2" name="Google Shape;262;p7"/>
          <p:cNvSpPr txBox="1"/>
          <p:nvPr/>
        </p:nvSpPr>
        <p:spPr>
          <a:xfrm>
            <a:off x="4380238" y="835689"/>
            <a:ext cx="343152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프로젝트 구조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8"/>
          <p:cNvSpPr/>
          <p:nvPr/>
        </p:nvSpPr>
        <p:spPr>
          <a:xfrm>
            <a:off x="194789" y="714566"/>
            <a:ext cx="11802422" cy="5485636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E3E4E5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8"/>
          <p:cNvSpPr/>
          <p:nvPr/>
        </p:nvSpPr>
        <p:spPr>
          <a:xfrm>
            <a:off x="5181600" y="1295366"/>
            <a:ext cx="1828800" cy="1828800"/>
          </a:xfrm>
          <a:prstGeom prst="ellipse">
            <a:avLst/>
          </a:prstGeom>
          <a:solidFill>
            <a:schemeClr val="lt1"/>
          </a:solidFill>
          <a:ln cap="flat" cmpd="sng" w="762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8"/>
          <p:cNvSpPr txBox="1"/>
          <p:nvPr/>
        </p:nvSpPr>
        <p:spPr>
          <a:xfrm>
            <a:off x="5092700" y="2381594"/>
            <a:ext cx="200025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Daegu Times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뉴스플랫폼</a:t>
            </a:r>
            <a:endParaRPr/>
          </a:p>
        </p:txBody>
      </p:sp>
      <p:pic>
        <p:nvPicPr>
          <p:cNvPr id="270" name="Google Shape;27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8475" y="1438344"/>
            <a:ext cx="1028700" cy="102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1" name="Google Shape;271;p8"/>
          <p:cNvCxnSpPr/>
          <p:nvPr/>
        </p:nvCxnSpPr>
        <p:spPr>
          <a:xfrm>
            <a:off x="3357888" y="2292316"/>
            <a:ext cx="1416050" cy="0"/>
          </a:xfrm>
          <a:prstGeom prst="straightConnector1">
            <a:avLst/>
          </a:prstGeom>
          <a:noFill/>
          <a:ln cap="flat" cmpd="sng" w="9525">
            <a:solidFill>
              <a:srgbClr val="E3E4E5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272" name="Google Shape;272;p8"/>
          <p:cNvCxnSpPr/>
          <p:nvPr/>
        </p:nvCxnSpPr>
        <p:spPr>
          <a:xfrm>
            <a:off x="7371088" y="2292316"/>
            <a:ext cx="1416050" cy="0"/>
          </a:xfrm>
          <a:prstGeom prst="straightConnector1">
            <a:avLst/>
          </a:prstGeom>
          <a:noFill/>
          <a:ln cap="flat" cmpd="sng" w="9525">
            <a:solidFill>
              <a:srgbClr val="E3E4E5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273" name="Google Shape;273;p8"/>
          <p:cNvSpPr/>
          <p:nvPr/>
        </p:nvSpPr>
        <p:spPr>
          <a:xfrm>
            <a:off x="1263019" y="1295366"/>
            <a:ext cx="1828800" cy="1828800"/>
          </a:xfrm>
          <a:prstGeom prst="ellipse">
            <a:avLst/>
          </a:prstGeom>
          <a:solidFill>
            <a:schemeClr val="lt1"/>
          </a:solidFill>
          <a:ln cap="flat" cmpd="sng" w="76200">
            <a:solidFill>
              <a:srgbClr val="2EDAA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4" name="Google Shape;274;p8"/>
          <p:cNvSpPr txBox="1"/>
          <p:nvPr/>
        </p:nvSpPr>
        <p:spPr>
          <a:xfrm>
            <a:off x="1174119" y="2578444"/>
            <a:ext cx="20002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오락적 요소</a:t>
            </a:r>
            <a:endParaRPr/>
          </a:p>
        </p:txBody>
      </p:sp>
      <p:sp>
        <p:nvSpPr>
          <p:cNvPr id="275" name="Google Shape;275;p8"/>
          <p:cNvSpPr/>
          <p:nvPr/>
        </p:nvSpPr>
        <p:spPr>
          <a:xfrm>
            <a:off x="9067800" y="1295366"/>
            <a:ext cx="1828800" cy="1828800"/>
          </a:xfrm>
          <a:prstGeom prst="ellipse">
            <a:avLst/>
          </a:prstGeom>
          <a:solidFill>
            <a:schemeClr val="lt1"/>
          </a:solidFill>
          <a:ln cap="flat" cmpd="sng" w="76200">
            <a:solidFill>
              <a:srgbClr val="FF757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6" name="Google Shape;276;p8"/>
          <p:cNvSpPr txBox="1"/>
          <p:nvPr/>
        </p:nvSpPr>
        <p:spPr>
          <a:xfrm>
            <a:off x="8978900" y="2578444"/>
            <a:ext cx="20002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실용적 요소</a:t>
            </a:r>
            <a:endParaRPr/>
          </a:p>
        </p:txBody>
      </p:sp>
      <p:pic>
        <p:nvPicPr>
          <p:cNvPr id="277" name="Google Shape;27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4494" y="1517994"/>
            <a:ext cx="1079500" cy="10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7797" y="1517994"/>
            <a:ext cx="902456" cy="90245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8"/>
          <p:cNvSpPr/>
          <p:nvPr/>
        </p:nvSpPr>
        <p:spPr>
          <a:xfrm>
            <a:off x="8628619" y="3282008"/>
            <a:ext cx="2700810" cy="843042"/>
          </a:xfrm>
          <a:prstGeom prst="roundRect">
            <a:avLst>
              <a:gd fmla="val 16667" name="adj"/>
            </a:avLst>
          </a:prstGeom>
          <a:solidFill>
            <a:srgbClr val="FFE5E5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8"/>
          <p:cNvSpPr txBox="1"/>
          <p:nvPr/>
        </p:nvSpPr>
        <p:spPr>
          <a:xfrm>
            <a:off x="8628618" y="3308066"/>
            <a:ext cx="2700809" cy="7117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기간설정 후 핫 키워드를 통해 핵심 주제를 파악함에 있어 편리성 제공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8"/>
          <p:cNvSpPr/>
          <p:nvPr/>
        </p:nvSpPr>
        <p:spPr>
          <a:xfrm>
            <a:off x="8628618" y="3986534"/>
            <a:ext cx="2700811" cy="843042"/>
          </a:xfrm>
          <a:prstGeom prst="roundRect">
            <a:avLst>
              <a:gd fmla="val 16667" name="adj"/>
            </a:avLst>
          </a:prstGeom>
          <a:solidFill>
            <a:srgbClr val="FFB9B9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2" name="Google Shape;282;p8"/>
          <p:cNvSpPr txBox="1"/>
          <p:nvPr/>
        </p:nvSpPr>
        <p:spPr>
          <a:xfrm>
            <a:off x="8628618" y="3978527"/>
            <a:ext cx="2307196" cy="7117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감성분석을 통해 기사의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긍부정 판단 정보 제공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8"/>
          <p:cNvSpPr/>
          <p:nvPr/>
        </p:nvSpPr>
        <p:spPr>
          <a:xfrm>
            <a:off x="8628618" y="4667203"/>
            <a:ext cx="2700811" cy="843042"/>
          </a:xfrm>
          <a:prstGeom prst="roundRect">
            <a:avLst>
              <a:gd fmla="val 16667" name="adj"/>
            </a:avLst>
          </a:prstGeom>
          <a:solidFill>
            <a:srgbClr val="FF8F8F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8"/>
          <p:cNvSpPr txBox="1"/>
          <p:nvPr/>
        </p:nvSpPr>
        <p:spPr>
          <a:xfrm>
            <a:off x="8628618" y="4750656"/>
            <a:ext cx="2700811" cy="7117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키워드 검색시 유사 기사 추천을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통한 데이터 정보의 다양성 제공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8"/>
          <p:cNvSpPr/>
          <p:nvPr/>
        </p:nvSpPr>
        <p:spPr>
          <a:xfrm>
            <a:off x="8628617" y="5455383"/>
            <a:ext cx="2700811" cy="454050"/>
          </a:xfrm>
          <a:prstGeom prst="roundRect">
            <a:avLst>
              <a:gd fmla="val 16667" name="adj"/>
            </a:avLst>
          </a:prstGeom>
          <a:solidFill>
            <a:srgbClr val="FF7575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8"/>
          <p:cNvSpPr txBox="1"/>
          <p:nvPr/>
        </p:nvSpPr>
        <p:spPr>
          <a:xfrm>
            <a:off x="8628618" y="5497022"/>
            <a:ext cx="2603921" cy="388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긴 본문내용을 핵심 문장으로 요약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7" name="Google Shape;287;p8"/>
          <p:cNvGrpSpPr/>
          <p:nvPr/>
        </p:nvGrpSpPr>
        <p:grpSpPr>
          <a:xfrm>
            <a:off x="577739" y="4385642"/>
            <a:ext cx="3070502" cy="568967"/>
            <a:chOff x="577739" y="5116586"/>
            <a:chExt cx="3070502" cy="568967"/>
          </a:xfrm>
        </p:grpSpPr>
        <p:sp>
          <p:nvSpPr>
            <p:cNvPr id="288" name="Google Shape;288;p8"/>
            <p:cNvSpPr/>
            <p:nvPr/>
          </p:nvSpPr>
          <p:spPr>
            <a:xfrm>
              <a:off x="599246" y="5116586"/>
              <a:ext cx="3048995" cy="568967"/>
            </a:xfrm>
            <a:prstGeom prst="roundRect">
              <a:avLst>
                <a:gd fmla="val 16667" name="adj"/>
              </a:avLst>
            </a:prstGeom>
            <a:solidFill>
              <a:srgbClr val="2EDAA1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9" name="Google Shape;289;p8"/>
            <p:cNvSpPr txBox="1"/>
            <p:nvPr/>
          </p:nvSpPr>
          <p:spPr>
            <a:xfrm>
              <a:off x="577739" y="5250564"/>
              <a:ext cx="2970860" cy="3885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관심 기사 혹은 유사기사의 신뢰도 파악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0" name="Google Shape;290;p8"/>
          <p:cNvGrpSpPr/>
          <p:nvPr/>
        </p:nvGrpSpPr>
        <p:grpSpPr>
          <a:xfrm>
            <a:off x="577739" y="3838277"/>
            <a:ext cx="3070502" cy="568967"/>
            <a:chOff x="577739" y="3929647"/>
            <a:chExt cx="3070502" cy="568967"/>
          </a:xfrm>
        </p:grpSpPr>
        <p:sp>
          <p:nvSpPr>
            <p:cNvPr id="291" name="Google Shape;291;p8"/>
            <p:cNvSpPr/>
            <p:nvPr/>
          </p:nvSpPr>
          <p:spPr>
            <a:xfrm>
              <a:off x="599246" y="3929647"/>
              <a:ext cx="3048995" cy="568967"/>
            </a:xfrm>
            <a:prstGeom prst="roundRect">
              <a:avLst>
                <a:gd fmla="val 16667" name="adj"/>
              </a:avLst>
            </a:prstGeom>
            <a:solidFill>
              <a:srgbClr val="D5F7EC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2" name="Google Shape;292;p8"/>
            <p:cNvSpPr txBox="1"/>
            <p:nvPr/>
          </p:nvSpPr>
          <p:spPr>
            <a:xfrm>
              <a:off x="577739" y="4043641"/>
              <a:ext cx="2741208" cy="3885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주요 토픽 모델링 구분</a:t>
              </a:r>
              <a:endParaRPr/>
            </a:p>
          </p:txBody>
        </p:sp>
      </p:grpSp>
      <p:sp>
        <p:nvSpPr>
          <p:cNvPr id="293" name="Google Shape;293;p8"/>
          <p:cNvSpPr/>
          <p:nvPr/>
        </p:nvSpPr>
        <p:spPr>
          <a:xfrm>
            <a:off x="5205822" y="254337"/>
            <a:ext cx="1780356" cy="339105"/>
          </a:xfrm>
          <a:prstGeom prst="snip2SameRect">
            <a:avLst>
              <a:gd fmla="val 27381" name="adj1"/>
              <a:gd fmla="val 0" name="adj2"/>
            </a:avLst>
          </a:prstGeom>
          <a:solidFill>
            <a:srgbClr val="FFAC0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001027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/>
          </a:p>
        </p:txBody>
      </p:sp>
      <p:cxnSp>
        <p:nvCxnSpPr>
          <p:cNvPr id="294" name="Google Shape;294;p8"/>
          <p:cNvCxnSpPr/>
          <p:nvPr/>
        </p:nvCxnSpPr>
        <p:spPr>
          <a:xfrm>
            <a:off x="5168479" y="714565"/>
            <a:ext cx="1855042" cy="0"/>
          </a:xfrm>
          <a:prstGeom prst="straightConnector1">
            <a:avLst/>
          </a:prstGeom>
          <a:noFill/>
          <a:ln cap="flat" cmpd="sng" w="38100">
            <a:solidFill>
              <a:srgbClr val="FFAC0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5" name="Google Shape;295;p8"/>
          <p:cNvSpPr txBox="1"/>
          <p:nvPr/>
        </p:nvSpPr>
        <p:spPr>
          <a:xfrm>
            <a:off x="4380238" y="835689"/>
            <a:ext cx="343152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기대효과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9"/>
          <p:cNvSpPr/>
          <p:nvPr/>
        </p:nvSpPr>
        <p:spPr>
          <a:xfrm>
            <a:off x="1" y="1579670"/>
            <a:ext cx="12191999" cy="2190904"/>
          </a:xfrm>
          <a:prstGeom prst="rect">
            <a:avLst/>
          </a:prstGeom>
          <a:solidFill>
            <a:srgbClr val="FFAC03"/>
          </a:solidFill>
          <a:ln>
            <a:noFill/>
          </a:ln>
          <a:effectLst>
            <a:outerShdw blurRad="635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3959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9"/>
          <p:cNvSpPr/>
          <p:nvPr/>
        </p:nvSpPr>
        <p:spPr>
          <a:xfrm>
            <a:off x="110066" y="1718975"/>
            <a:ext cx="11971867" cy="1944216"/>
          </a:xfrm>
          <a:prstGeom prst="rect">
            <a:avLst/>
          </a:prstGeom>
          <a:solidFill>
            <a:srgbClr val="FFAC03"/>
          </a:solidFill>
          <a:ln cap="flat" cmpd="sng" w="15875">
            <a:solidFill>
              <a:srgbClr val="939597">
                <a:alpha val="6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9"/>
          <p:cNvSpPr txBox="1"/>
          <p:nvPr/>
        </p:nvSpPr>
        <p:spPr>
          <a:xfrm>
            <a:off x="182860" y="1803510"/>
            <a:ext cx="287316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KDT 빅데이터-AI 양성과정</a:t>
            </a:r>
            <a:endParaRPr/>
          </a:p>
        </p:txBody>
      </p:sp>
      <p:sp>
        <p:nvSpPr>
          <p:cNvPr id="303" name="Google Shape;303;p9"/>
          <p:cNvSpPr txBox="1"/>
          <p:nvPr/>
        </p:nvSpPr>
        <p:spPr>
          <a:xfrm>
            <a:off x="5159896" y="2367345"/>
            <a:ext cx="676875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6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팀구성 및 역할</a:t>
            </a:r>
            <a:endParaRPr/>
          </a:p>
        </p:txBody>
      </p:sp>
      <p:pic>
        <p:nvPicPr>
          <p:cNvPr id="304" name="Google Shape;30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3361" y="2259962"/>
            <a:ext cx="948716" cy="948716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9"/>
          <p:cNvSpPr txBox="1"/>
          <p:nvPr/>
        </p:nvSpPr>
        <p:spPr>
          <a:xfrm>
            <a:off x="5081208" y="4418944"/>
            <a:ext cx="2143157" cy="1358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Malgun Gothic"/>
              <a:buAutoNum type="arabicPeriod"/>
            </a:pPr>
            <a:r>
              <a:rPr lang="ko-KR" sz="1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구성원별로 프로젝트를 진행하면서 주도적으로 참여한 부분을 </a:t>
            </a:r>
            <a:endParaRPr sz="14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       중심으로 작성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2023-11-09T03:10:08Z</dcterms:created>
  <dc:creator>LG</dc:creator>
</cp:coreProperties>
</file>